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312" r:id="rId11"/>
    <p:sldId id="314" r:id="rId12"/>
    <p:sldId id="315" r:id="rId13"/>
    <p:sldId id="316" r:id="rId14"/>
    <p:sldId id="318" r:id="rId15"/>
    <p:sldId id="325" r:id="rId16"/>
    <p:sldId id="319" r:id="rId17"/>
    <p:sldId id="320" r:id="rId18"/>
    <p:sldId id="321" r:id="rId19"/>
    <p:sldId id="322" r:id="rId20"/>
    <p:sldId id="323" r:id="rId21"/>
    <p:sldId id="326" r:id="rId22"/>
    <p:sldId id="265" r:id="rId23"/>
    <p:sldId id="266" r:id="rId24"/>
    <p:sldId id="267" r:id="rId25"/>
    <p:sldId id="268" r:id="rId26"/>
    <p:sldId id="269" r:id="rId27"/>
    <p:sldId id="270" r:id="rId28"/>
    <p:sldId id="282" r:id="rId29"/>
    <p:sldId id="285" r:id="rId30"/>
    <p:sldId id="286" r:id="rId31"/>
    <p:sldId id="288" r:id="rId32"/>
    <p:sldId id="289" r:id="rId33"/>
    <p:sldId id="290" r:id="rId34"/>
    <p:sldId id="291" r:id="rId35"/>
    <p:sldId id="292" r:id="rId36"/>
    <p:sldId id="293" r:id="rId37"/>
    <p:sldId id="271" r:id="rId38"/>
    <p:sldId id="272" r:id="rId39"/>
    <p:sldId id="273" r:id="rId40"/>
    <p:sldId id="274" r:id="rId41"/>
    <p:sldId id="294" r:id="rId42"/>
    <p:sldId id="299" r:id="rId43"/>
    <p:sldId id="300" r:id="rId44"/>
    <p:sldId id="304" r:id="rId45"/>
    <p:sldId id="305" r:id="rId46"/>
    <p:sldId id="308" r:id="rId47"/>
    <p:sldId id="309" r:id="rId48"/>
    <p:sldId id="327" r:id="rId49"/>
    <p:sldId id="275" r:id="rId50"/>
    <p:sldId id="310" r:id="rId51"/>
    <p:sldId id="311" r:id="rId52"/>
    <p:sldId id="277" r:id="rId53"/>
    <p:sldId id="278" r:id="rId54"/>
    <p:sldId id="279" r:id="rId55"/>
    <p:sldId id="280" r:id="rId56"/>
    <p:sldId id="281" r:id="rId57"/>
  </p:sldIdLst>
  <p:sldSz cx="18288000" cy="10287000"/>
  <p:notesSz cx="6858000" cy="9144000"/>
  <p:embeddedFontLst>
    <p:embeddedFont>
      <p:font typeface="Big Shoulders Display" pitchFamily="2" charset="0"/>
      <p:regular r:id="rId58"/>
    </p:embeddedFont>
    <p:embeddedFont>
      <p:font typeface="Big Shoulders Display Bold" pitchFamily="2" charset="0"/>
      <p:regular r:id="rId59"/>
    </p:embeddedFont>
    <p:embeddedFont>
      <p:font typeface="Lato" panose="02000000000000000000" pitchFamily="2" charset="0"/>
      <p:regular r:id="rId60"/>
    </p:embeddedFont>
    <p:embeddedFont>
      <p:font typeface="Lato Bold" panose="020F0502020204030203" pitchFamily="34" charset="0"/>
      <p:regular r:id="rId61"/>
    </p:embeddedFont>
    <p:embeddedFont>
      <p:font typeface="Livvic" panose="02000000000000000000" pitchFamily="2" charset="0"/>
      <p:regular r:id="rId62"/>
      <p:bold r:id="rId63"/>
      <p:italic r:id="rId64"/>
      <p:boldItalic r:id="rId65"/>
    </p:embeddedFont>
    <p:embeddedFont>
      <p:font typeface="Livvic Bold" pitchFamily="2" charset="0"/>
      <p:regular r:id="rId66"/>
    </p:embeddedFont>
    <p:embeddedFont>
      <p:font typeface="Livvic Semi-Bold" pitchFamily="2" charset="0"/>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53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font" Target="fonts/font6.fntdata" /><Relationship Id="rId68" Type="http://schemas.openxmlformats.org/officeDocument/2006/relationships/presProps" Target="presProps.xml" /><Relationship Id="rId7" Type="http://schemas.openxmlformats.org/officeDocument/2006/relationships/slide" Target="slides/slide6.xml" /><Relationship Id="rId71"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font" Target="fonts/font1.fntdata" /><Relationship Id="rId66" Type="http://schemas.openxmlformats.org/officeDocument/2006/relationships/font" Target="fonts/font9.fntdata"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61" Type="http://schemas.openxmlformats.org/officeDocument/2006/relationships/font" Target="fonts/font4.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font" Target="fonts/font3.fntdata" /><Relationship Id="rId65" Type="http://schemas.openxmlformats.org/officeDocument/2006/relationships/font" Target="fonts/font8.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font" Target="fonts/font7.fntdata" /><Relationship Id="rId69" Type="http://schemas.openxmlformats.org/officeDocument/2006/relationships/viewProps" Target="viewProps.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font" Target="fonts/font2.fntdata" /><Relationship Id="rId67" Type="http://schemas.openxmlformats.org/officeDocument/2006/relationships/font" Target="fonts/font10.fntdata"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font" Target="fonts/font5.fntdata" /><Relationship Id="rId7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svg" /><Relationship Id="rId7" Type="http://schemas.openxmlformats.org/officeDocument/2006/relationships/image" Target="../media/image6.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svg" /><Relationship Id="rId5" Type="http://schemas.openxmlformats.org/officeDocument/2006/relationships/image" Target="../media/image4.svg" /><Relationship Id="rId10" Type="http://schemas.openxmlformats.org/officeDocument/2006/relationships/image" Target="../media/image9.png" /><Relationship Id="rId4" Type="http://schemas.openxmlformats.org/officeDocument/2006/relationships/image" Target="../media/image3.png" /><Relationship Id="rId9" Type="http://schemas.openxmlformats.org/officeDocument/2006/relationships/image" Target="../media/image8.svg" /></Relationships>
</file>

<file path=ppt/slides/_rels/slide10.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20.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21.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22.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10.svg" /><Relationship Id="rId2" Type="http://schemas.openxmlformats.org/officeDocument/2006/relationships/image" Target="../media/image9.png" /><Relationship Id="rId1" Type="http://schemas.openxmlformats.org/officeDocument/2006/relationships/slideLayout" Target="../slideLayouts/slideLayout7.xml" /><Relationship Id="rId5" Type="http://schemas.openxmlformats.org/officeDocument/2006/relationships/image" Target="../media/image8.svg" /><Relationship Id="rId4" Type="http://schemas.openxmlformats.org/officeDocument/2006/relationships/image" Target="../media/image7.png" /></Relationships>
</file>

<file path=ppt/slides/_rels/slide20.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3" Type="http://schemas.openxmlformats.org/officeDocument/2006/relationships/image" Target="../media/image10.svg" /><Relationship Id="rId2" Type="http://schemas.openxmlformats.org/officeDocument/2006/relationships/image" Target="../media/image9.png" /><Relationship Id="rId1" Type="http://schemas.openxmlformats.org/officeDocument/2006/relationships/slideLayout" Target="../slideLayouts/slideLayout7.xml" /><Relationship Id="rId5" Type="http://schemas.openxmlformats.org/officeDocument/2006/relationships/image" Target="../media/image8.svg" /><Relationship Id="rId4" Type="http://schemas.openxmlformats.org/officeDocument/2006/relationships/image" Target="../media/image7.png" /></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24.jpeg" /></Relationships>
</file>

<file path=ppt/slides/_rels/slide24.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29.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svg" /><Relationship Id="rId7" Type="http://schemas.openxmlformats.org/officeDocument/2006/relationships/image" Target="../media/image10.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9.png" /><Relationship Id="rId5" Type="http://schemas.openxmlformats.org/officeDocument/2006/relationships/image" Target="../media/image4.svg" /><Relationship Id="rId10" Type="http://schemas.openxmlformats.org/officeDocument/2006/relationships/image" Target="../media/image11.png" /><Relationship Id="rId4" Type="http://schemas.openxmlformats.org/officeDocument/2006/relationships/image" Target="../media/image3.png" /><Relationship Id="rId9" Type="http://schemas.openxmlformats.org/officeDocument/2006/relationships/image" Target="../media/image8.svg" /></Relationships>
</file>

<file path=ppt/slides/_rels/slide30.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image" Target="../media/image30.png" /><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31.png" /><Relationship Id="rId1" Type="http://schemas.openxmlformats.org/officeDocument/2006/relationships/slideLayout" Target="../slideLayouts/slideLayout7.xml" /></Relationships>
</file>

<file path=ppt/slides/_rels/slide33.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image" Target="../media/image32.png" /><Relationship Id="rId1" Type="http://schemas.openxmlformats.org/officeDocument/2006/relationships/slideLayout" Target="../slideLayouts/slideLayout7.xml" /></Relationships>
</file>

<file path=ppt/slides/_rels/slide34.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image" Target="../media/image33.png" /><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7.xml" /></Relationships>
</file>

<file path=ppt/slides/_rels/slide36.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3" Type="http://schemas.openxmlformats.org/officeDocument/2006/relationships/image" Target="../media/image10.svg" /><Relationship Id="rId2" Type="http://schemas.openxmlformats.org/officeDocument/2006/relationships/image" Target="../media/image9.png" /><Relationship Id="rId1" Type="http://schemas.openxmlformats.org/officeDocument/2006/relationships/slideLayout" Target="../slideLayouts/slideLayout7.xml" /><Relationship Id="rId5" Type="http://schemas.openxmlformats.org/officeDocument/2006/relationships/image" Target="../media/image8.svg" /><Relationship Id="rId4" Type="http://schemas.openxmlformats.org/officeDocument/2006/relationships/image" Target="../media/image7.png" /></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2.mp4" /><Relationship Id="rId1" Type="http://schemas.microsoft.com/office/2007/relationships/media" Target="../media/media2.mp4" /><Relationship Id="rId4" Type="http://schemas.openxmlformats.org/officeDocument/2006/relationships/image" Target="../media/image35.jpeg" /></Relationships>
</file>

<file path=ppt/slides/_rels/slide39.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7.xml" /></Relationships>
</file>

<file path=ppt/slides/_rels/slide41.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image" Target="../media/image29.png" /><Relationship Id="rId1" Type="http://schemas.openxmlformats.org/officeDocument/2006/relationships/slideLayout" Target="../slideLayouts/slideLayout7.xml" /></Relationships>
</file>

<file path=ppt/slides/_rels/slide42.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image" Target="../media/image39.png" /><Relationship Id="rId1" Type="http://schemas.openxmlformats.org/officeDocument/2006/relationships/slideLayout" Target="../slideLayouts/slideLayout7.xml" /></Relationships>
</file>

<file path=ppt/slides/_rels/slide43.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image" Target="../media/image40.png" /><Relationship Id="rId1" Type="http://schemas.openxmlformats.org/officeDocument/2006/relationships/slideLayout" Target="../slideLayouts/slideLayout7.xml" /></Relationships>
</file>

<file path=ppt/slides/_rels/slide44.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7.xml" /></Relationships>
</file>

<file path=ppt/slides/_rels/slide45.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7.xml" /></Relationships>
</file>

<file path=ppt/slides/_rels/slide46.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image" Target="../media/image40.png" /><Relationship Id="rId1" Type="http://schemas.openxmlformats.org/officeDocument/2006/relationships/slideLayout" Target="../slideLayouts/slideLayout7.xml" /></Relationships>
</file>

<file path=ppt/slides/_rels/slide47.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image" Target="../media/image41.png" /><Relationship Id="rId1" Type="http://schemas.openxmlformats.org/officeDocument/2006/relationships/slideLayout" Target="../slideLayouts/slideLayout7.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9.xml.rels><?xml version="1.0" encoding="UTF-8" standalone="yes"?>
<Relationships xmlns="http://schemas.openxmlformats.org/package/2006/relationships"><Relationship Id="rId3" Type="http://schemas.openxmlformats.org/officeDocument/2006/relationships/image" Target="../media/image8.svg" /><Relationship Id="rId2" Type="http://schemas.openxmlformats.org/officeDocument/2006/relationships/image" Target="../media/image7.png" /><Relationship Id="rId1" Type="http://schemas.openxmlformats.org/officeDocument/2006/relationships/slideLayout" Target="../slideLayouts/slideLayout7.xml" /><Relationship Id="rId4" Type="http://schemas.openxmlformats.org/officeDocument/2006/relationships/image" Target="../media/image43.png" /></Relationships>
</file>

<file path=ppt/slides/_rels/slide5.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Relationship Id="rId3" Type="http://schemas.openxmlformats.org/officeDocument/2006/relationships/image" Target="../media/image10.svg" /><Relationship Id="rId7" Type="http://schemas.openxmlformats.org/officeDocument/2006/relationships/image" Target="../media/image45.png" /><Relationship Id="rId2" Type="http://schemas.openxmlformats.org/officeDocument/2006/relationships/image" Target="../media/image9.png" /><Relationship Id="rId1" Type="http://schemas.openxmlformats.org/officeDocument/2006/relationships/slideLayout" Target="../slideLayouts/slideLayout7.xml" /><Relationship Id="rId6" Type="http://schemas.openxmlformats.org/officeDocument/2006/relationships/image" Target="../media/image44.png" /><Relationship Id="rId5" Type="http://schemas.openxmlformats.org/officeDocument/2006/relationships/image" Target="../media/image8.svg" /><Relationship Id="rId4" Type="http://schemas.openxmlformats.org/officeDocument/2006/relationships/image" Target="../media/image7.png" /></Relationships>
</file>

<file path=ppt/slides/_rels/slide51.xml.rels><?xml version="1.0" encoding="UTF-8" standalone="yes"?>
<Relationships xmlns="http://schemas.openxmlformats.org/package/2006/relationships"><Relationship Id="rId3" Type="http://schemas.openxmlformats.org/officeDocument/2006/relationships/image" Target="../media/image10.svg" /><Relationship Id="rId2" Type="http://schemas.openxmlformats.org/officeDocument/2006/relationships/image" Target="../media/image9.png" /><Relationship Id="rId1" Type="http://schemas.openxmlformats.org/officeDocument/2006/relationships/slideLayout" Target="../slideLayouts/slideLayout7.xml" /><Relationship Id="rId6" Type="http://schemas.openxmlformats.org/officeDocument/2006/relationships/image" Target="../media/image46.png" /><Relationship Id="rId5" Type="http://schemas.openxmlformats.org/officeDocument/2006/relationships/image" Target="../media/image8.svg" /><Relationship Id="rId4" Type="http://schemas.openxmlformats.org/officeDocument/2006/relationships/image" Target="../media/image7.png" /></Relationships>
</file>

<file path=ppt/slides/_rels/slide52.xml.rels><?xml version="1.0" encoding="UTF-8" standalone="yes"?>
<Relationships xmlns="http://schemas.openxmlformats.org/package/2006/relationships"><Relationship Id="rId3" Type="http://schemas.openxmlformats.org/officeDocument/2006/relationships/image" Target="../media/image48.png" /><Relationship Id="rId2" Type="http://schemas.openxmlformats.org/officeDocument/2006/relationships/image" Target="../media/image47.png" /><Relationship Id="rId1" Type="http://schemas.openxmlformats.org/officeDocument/2006/relationships/slideLayout" Target="../slideLayouts/slideLayout7.xml" /><Relationship Id="rId4" Type="http://schemas.openxmlformats.org/officeDocument/2006/relationships/image" Target="../media/image49.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4.xml.rels><?xml version="1.0" encoding="UTF-8" standalone="yes"?>
<Relationships xmlns="http://schemas.openxmlformats.org/package/2006/relationships"><Relationship Id="rId3" Type="http://schemas.openxmlformats.org/officeDocument/2006/relationships/image" Target="../media/image51.png" /><Relationship Id="rId2" Type="http://schemas.openxmlformats.org/officeDocument/2006/relationships/image" Target="../media/image50.png" /><Relationship Id="rId1" Type="http://schemas.openxmlformats.org/officeDocument/2006/relationships/slideLayout" Target="../slideLayouts/slideLayout7.xml" /></Relationships>
</file>

<file path=ppt/slides/_rels/slide55.xml.rels><?xml version="1.0" encoding="UTF-8" standalone="yes"?>
<Relationships xmlns="http://schemas.openxmlformats.org/package/2006/relationships"><Relationship Id="rId2" Type="http://schemas.openxmlformats.org/officeDocument/2006/relationships/image" Target="../media/image51.png" /><Relationship Id="rId1" Type="http://schemas.openxmlformats.org/officeDocument/2006/relationships/slideLayout" Target="../slideLayouts/slideLayout7.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sp>
        <p:nvSpPr>
          <p:cNvPr id="2" name="AutoShape 2"/>
          <p:cNvSpPr/>
          <p:nvPr/>
        </p:nvSpPr>
        <p:spPr>
          <a:xfrm>
            <a:off x="15721248" y="-108411"/>
            <a:ext cx="9525" cy="10503822"/>
          </a:xfrm>
          <a:prstGeom prst="rect">
            <a:avLst/>
          </a:prstGeom>
          <a:solidFill>
            <a:srgbClr val="FFFFFF"/>
          </a:solidFill>
        </p:spPr>
        <p:txBody>
          <a:bodyPr/>
          <a:lstStyle/>
          <a:p>
            <a:endParaRPr lang="en-US"/>
          </a:p>
        </p:txBody>
      </p:sp>
      <p:grpSp>
        <p:nvGrpSpPr>
          <p:cNvPr id="3" name="Group 3"/>
          <p:cNvGrpSpPr/>
          <p:nvPr/>
        </p:nvGrpSpPr>
        <p:grpSpPr>
          <a:xfrm>
            <a:off x="7140390" y="1028700"/>
            <a:ext cx="7388109" cy="7388109"/>
            <a:chOff x="0" y="0"/>
            <a:chExt cx="9850812" cy="9850812"/>
          </a:xfrm>
        </p:grpSpPr>
        <p:sp>
          <p:nvSpPr>
            <p:cNvPr id="4" name="Freeform 4"/>
            <p:cNvSpPr/>
            <p:nvPr/>
          </p:nvSpPr>
          <p:spPr>
            <a:xfrm rot="-5400000">
              <a:off x="0" y="0"/>
              <a:ext cx="9850812" cy="9850812"/>
            </a:xfrm>
            <a:custGeom>
              <a:avLst/>
              <a:gdLst/>
              <a:ahLst/>
              <a:cxnLst/>
              <a:rect l="l" t="t" r="r" b="b"/>
              <a:pathLst>
                <a:path w="9850812" h="9850812">
                  <a:moveTo>
                    <a:pt x="0" y="0"/>
                  </a:moveTo>
                  <a:lnTo>
                    <a:pt x="9850812" y="0"/>
                  </a:lnTo>
                  <a:lnTo>
                    <a:pt x="9850812" y="9850812"/>
                  </a:lnTo>
                  <a:lnTo>
                    <a:pt x="0" y="98508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41142" y="41142"/>
              <a:ext cx="9768527" cy="9768527"/>
            </a:xfrm>
            <a:custGeom>
              <a:avLst/>
              <a:gdLst/>
              <a:ahLst/>
              <a:cxnLst/>
              <a:rect l="l" t="t" r="r" b="b"/>
              <a:pathLst>
                <a:path w="9768527" h="9768527">
                  <a:moveTo>
                    <a:pt x="0" y="0"/>
                  </a:moveTo>
                  <a:lnTo>
                    <a:pt x="9768527" y="0"/>
                  </a:lnTo>
                  <a:lnTo>
                    <a:pt x="9768527" y="9768527"/>
                  </a:lnTo>
                  <a:lnTo>
                    <a:pt x="0" y="97685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6" name="Freeform 6"/>
          <p:cNvSpPr/>
          <p:nvPr/>
        </p:nvSpPr>
        <p:spPr>
          <a:xfrm>
            <a:off x="14528499" y="7809616"/>
            <a:ext cx="854503" cy="794688"/>
          </a:xfrm>
          <a:custGeom>
            <a:avLst/>
            <a:gdLst/>
            <a:ahLst/>
            <a:cxnLst/>
            <a:rect l="l" t="t" r="r" b="b"/>
            <a:pathLst>
              <a:path w="854503" h="794688">
                <a:moveTo>
                  <a:pt x="0" y="0"/>
                </a:moveTo>
                <a:lnTo>
                  <a:pt x="854503" y="0"/>
                </a:lnTo>
                <a:lnTo>
                  <a:pt x="854503" y="794688"/>
                </a:lnTo>
                <a:lnTo>
                  <a:pt x="0" y="7946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981075" y="1028700"/>
            <a:ext cx="453254" cy="453254"/>
          </a:xfrm>
          <a:custGeom>
            <a:avLst/>
            <a:gdLst/>
            <a:ahLst/>
            <a:cxnLst/>
            <a:rect l="l" t="t" r="r" b="b"/>
            <a:pathLst>
              <a:path w="453254" h="453254">
                <a:moveTo>
                  <a:pt x="0" y="0"/>
                </a:moveTo>
                <a:lnTo>
                  <a:pt x="453254" y="0"/>
                </a:lnTo>
                <a:lnTo>
                  <a:pt x="453254" y="453254"/>
                </a:lnTo>
                <a:lnTo>
                  <a:pt x="0" y="4532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AutoShape 8"/>
          <p:cNvSpPr/>
          <p:nvPr/>
        </p:nvSpPr>
        <p:spPr>
          <a:xfrm>
            <a:off x="-2566752" y="9077325"/>
            <a:ext cx="18288000" cy="9525"/>
          </a:xfrm>
          <a:prstGeom prst="rect">
            <a:avLst/>
          </a:prstGeom>
          <a:solidFill>
            <a:srgbClr val="FFFFFF"/>
          </a:solidFill>
        </p:spPr>
        <p:txBody>
          <a:bodyPr/>
          <a:lstStyle/>
          <a:p>
            <a:endParaRPr lang="en-US"/>
          </a:p>
        </p:txBody>
      </p:sp>
      <p:grpSp>
        <p:nvGrpSpPr>
          <p:cNvPr id="9" name="Group 9"/>
          <p:cNvGrpSpPr/>
          <p:nvPr/>
        </p:nvGrpSpPr>
        <p:grpSpPr>
          <a:xfrm>
            <a:off x="1028700" y="2547048"/>
            <a:ext cx="13000630" cy="5192904"/>
            <a:chOff x="0" y="0"/>
            <a:chExt cx="17334173" cy="6923873"/>
          </a:xfrm>
        </p:grpSpPr>
        <p:sp>
          <p:nvSpPr>
            <p:cNvPr id="10" name="TextBox 10"/>
            <p:cNvSpPr txBox="1"/>
            <p:nvPr/>
          </p:nvSpPr>
          <p:spPr>
            <a:xfrm>
              <a:off x="0" y="95250"/>
              <a:ext cx="17334173" cy="5949960"/>
            </a:xfrm>
            <a:prstGeom prst="rect">
              <a:avLst/>
            </a:prstGeom>
          </p:spPr>
          <p:txBody>
            <a:bodyPr lIns="0" tIns="0" rIns="0" bIns="0" rtlCol="0" anchor="t">
              <a:spAutoFit/>
            </a:bodyPr>
            <a:lstStyle/>
            <a:p>
              <a:pPr algn="l">
                <a:lnSpc>
                  <a:spcPts val="11550"/>
                </a:lnSpc>
              </a:pPr>
              <a:r>
                <a:rPr lang="en-US" sz="10500">
                  <a:solidFill>
                    <a:srgbClr val="FFFFFF"/>
                  </a:solidFill>
                  <a:latin typeface="Big Shoulders Display"/>
                </a:rPr>
                <a:t>ĐỒ THỊ - THUẬT TOÁN TÌNH ĐƯỜNG ĐI NGẮN NHẤT, CÂY BAO TRÙM TỐI TIỂU</a:t>
              </a:r>
            </a:p>
          </p:txBody>
        </p:sp>
        <p:sp>
          <p:nvSpPr>
            <p:cNvPr id="11" name="TextBox 11"/>
            <p:cNvSpPr txBox="1"/>
            <p:nvPr/>
          </p:nvSpPr>
          <p:spPr>
            <a:xfrm>
              <a:off x="0" y="6398728"/>
              <a:ext cx="17334173" cy="525145"/>
            </a:xfrm>
            <a:prstGeom prst="rect">
              <a:avLst/>
            </a:prstGeom>
          </p:spPr>
          <p:txBody>
            <a:bodyPr lIns="0" tIns="0" rIns="0" bIns="0" rtlCol="0" anchor="t">
              <a:spAutoFit/>
            </a:bodyPr>
            <a:lstStyle/>
            <a:p>
              <a:pPr algn="l">
                <a:lnSpc>
                  <a:spcPts val="3359"/>
                </a:lnSpc>
              </a:pPr>
              <a:r>
                <a:rPr lang="en-US" sz="2400" spc="360">
                  <a:solidFill>
                    <a:srgbClr val="C6C3FF"/>
                  </a:solidFill>
                  <a:latin typeface="Lato Bold"/>
                </a:rPr>
                <a:t>NGUYỄN HOÀNG KHA - NGUYỄN TRỌNG NHÂN - NGUYỄN THẾ LUÂN</a:t>
              </a:r>
            </a:p>
          </p:txBody>
        </p:sp>
      </p:grpSp>
      <p:sp>
        <p:nvSpPr>
          <p:cNvPr id="12" name="Freeform 12"/>
          <p:cNvSpPr/>
          <p:nvPr/>
        </p:nvSpPr>
        <p:spPr>
          <a:xfrm>
            <a:off x="1028700" y="9539656"/>
            <a:ext cx="431173" cy="190500"/>
          </a:xfrm>
          <a:custGeom>
            <a:avLst/>
            <a:gdLst/>
            <a:ahLst/>
            <a:cxnLst/>
            <a:rect l="l" t="t" r="r" b="b"/>
            <a:pathLst>
              <a:path w="431173" h="190500">
                <a:moveTo>
                  <a:pt x="0" y="0"/>
                </a:moveTo>
                <a:lnTo>
                  <a:pt x="431173" y="0"/>
                </a:lnTo>
                <a:lnTo>
                  <a:pt x="431173" y="190500"/>
                </a:lnTo>
                <a:lnTo>
                  <a:pt x="0" y="190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3" name="TextBox 13"/>
          <p:cNvSpPr txBox="1"/>
          <p:nvPr/>
        </p:nvSpPr>
        <p:spPr>
          <a:xfrm>
            <a:off x="16439110" y="1198822"/>
            <a:ext cx="1124259" cy="799638"/>
          </a:xfrm>
          <a:prstGeom prst="rect">
            <a:avLst/>
          </a:prstGeom>
        </p:spPr>
        <p:txBody>
          <a:bodyPr lIns="0" tIns="0" rIns="0" bIns="0" rtlCol="0" anchor="t">
            <a:spAutoFit/>
          </a:bodyPr>
          <a:lstStyle/>
          <a:p>
            <a:pPr algn="ctr">
              <a:lnSpc>
                <a:spcPts val="6160"/>
              </a:lnSpc>
            </a:pPr>
            <a:r>
              <a:rPr lang="en-US" sz="5600">
                <a:solidFill>
                  <a:srgbClr val="FFFFFF"/>
                </a:solidFill>
                <a:latin typeface="Big Shoulders Display"/>
              </a:rPr>
              <a:t>001</a:t>
            </a:r>
          </a:p>
        </p:txBody>
      </p:sp>
      <p:sp>
        <p:nvSpPr>
          <p:cNvPr id="14" name="TextBox 14"/>
          <p:cNvSpPr txBox="1"/>
          <p:nvPr/>
        </p:nvSpPr>
        <p:spPr>
          <a:xfrm rot="5400000">
            <a:off x="14436284" y="6551316"/>
            <a:ext cx="5163779" cy="250190"/>
          </a:xfrm>
          <a:prstGeom prst="rect">
            <a:avLst/>
          </a:prstGeom>
        </p:spPr>
        <p:txBody>
          <a:bodyPr lIns="0" tIns="0" rIns="0" bIns="0" rtlCol="0" anchor="t">
            <a:spAutoFit/>
          </a:bodyPr>
          <a:lstStyle/>
          <a:p>
            <a:pPr algn="r">
              <a:lnSpc>
                <a:spcPts val="1959"/>
              </a:lnSpc>
            </a:pPr>
            <a:r>
              <a:rPr lang="en-US" sz="1400" spc="49">
                <a:solidFill>
                  <a:srgbClr val="FFFFFF"/>
                </a:solidFill>
                <a:latin typeface="Lato"/>
              </a:rPr>
              <a:t>SOCIAL SCIENCE CLASS | LAMFORD SCHOOL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diagram of a network&#10;&#10;Description automatically generated">
            <a:extLst>
              <a:ext uri="{FF2B5EF4-FFF2-40B4-BE49-F238E27FC236}">
                <a16:creationId xmlns:a16="http://schemas.microsoft.com/office/drawing/2014/main" id="{F3474B38-B986-A0E2-0F57-322FA60C1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4840" y="4000500"/>
            <a:ext cx="8763000" cy="4925544"/>
          </a:xfrm>
          <a:prstGeom prst="rect">
            <a:avLst/>
          </a:prstGeom>
        </p:spPr>
      </p:pic>
      <p:graphicFrame>
        <p:nvGraphicFramePr>
          <p:cNvPr id="7" name="Table 2">
            <a:extLst>
              <a:ext uri="{FF2B5EF4-FFF2-40B4-BE49-F238E27FC236}">
                <a16:creationId xmlns:a16="http://schemas.microsoft.com/office/drawing/2014/main" id="{852BA607-C702-FEF8-DCEA-6F51FB425831}"/>
              </a:ext>
            </a:extLst>
          </p:cNvPr>
          <p:cNvGraphicFramePr>
            <a:graphicFrameLocks noGrp="1"/>
          </p:cNvGraphicFramePr>
          <p:nvPr>
            <p:extLst>
              <p:ext uri="{D42A27DB-BD31-4B8C-83A1-F6EECF244321}">
                <p14:modId xmlns:p14="http://schemas.microsoft.com/office/powerpoint/2010/main" val="2924743326"/>
              </p:ext>
            </p:extLst>
          </p:nvPr>
        </p:nvGraphicFramePr>
        <p:xfrm>
          <a:off x="1280160" y="876300"/>
          <a:ext cx="6061828" cy="7860256"/>
        </p:xfrm>
        <a:graphic>
          <a:graphicData uri="http://schemas.openxmlformats.org/drawingml/2006/table">
            <a:tbl>
              <a:tblPr/>
              <a:tblGrid>
                <a:gridCol w="922871">
                  <a:extLst>
                    <a:ext uri="{9D8B030D-6E8A-4147-A177-3AD203B41FA5}">
                      <a16:colId xmlns:a16="http://schemas.microsoft.com/office/drawing/2014/main" val="20000"/>
                    </a:ext>
                  </a:extLst>
                </a:gridCol>
                <a:gridCol w="1260378">
                  <a:extLst>
                    <a:ext uri="{9D8B030D-6E8A-4147-A177-3AD203B41FA5}">
                      <a16:colId xmlns:a16="http://schemas.microsoft.com/office/drawing/2014/main" val="20001"/>
                    </a:ext>
                  </a:extLst>
                </a:gridCol>
                <a:gridCol w="2246028">
                  <a:extLst>
                    <a:ext uri="{9D8B030D-6E8A-4147-A177-3AD203B41FA5}">
                      <a16:colId xmlns:a16="http://schemas.microsoft.com/office/drawing/2014/main" val="20002"/>
                    </a:ext>
                  </a:extLst>
                </a:gridCol>
                <a:gridCol w="1632551">
                  <a:extLst>
                    <a:ext uri="{9D8B030D-6E8A-4147-A177-3AD203B41FA5}">
                      <a16:colId xmlns:a16="http://schemas.microsoft.com/office/drawing/2014/main" val="20003"/>
                    </a:ext>
                  </a:extLst>
                </a:gridCol>
              </a:tblGrid>
              <a:tr h="784854">
                <a:tc>
                  <a:txBody>
                    <a:bodyPr/>
                    <a:lstStyle/>
                    <a:p>
                      <a:pPr algn="ctr">
                        <a:lnSpc>
                          <a:spcPts val="2520"/>
                        </a:lnSpc>
                        <a:defRPr/>
                      </a:pPr>
                      <a:r>
                        <a:rPr lang="en-US" sz="1800">
                          <a:solidFill>
                            <a:srgbClr val="000000"/>
                          </a:solidFill>
                          <a:latin typeface="Lato"/>
                        </a:rPr>
                        <a:t>Đỉnh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Đỉnh kề</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Bold"/>
                        </a:rPr>
                        <a:t>Q</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Bold"/>
                        </a:rPr>
                        <a:t>Close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4854">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4854">
                <a:tc>
                  <a:txBody>
                    <a:bodyPr/>
                    <a:lstStyle/>
                    <a:p>
                      <a:pPr algn="ctr">
                        <a:lnSpc>
                          <a:spcPts val="2520"/>
                        </a:lnSpc>
                        <a:defRPr/>
                      </a:pPr>
                      <a:r>
                        <a:rPr lang="en-US" sz="1800">
                          <a:solidFill>
                            <a:srgbClr val="000000"/>
                          </a:solidFill>
                          <a:latin typeface="Lato"/>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B,C</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400" dirty="0"/>
                        <a:t>(B,10) (C,20)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02854">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8" name="TextBox 7">
            <a:extLst>
              <a:ext uri="{FF2B5EF4-FFF2-40B4-BE49-F238E27FC236}">
                <a16:creationId xmlns:a16="http://schemas.microsoft.com/office/drawing/2014/main" id="{0E95A64C-D0D7-67D9-4569-945021A9E218}"/>
              </a:ext>
            </a:extLst>
          </p:cNvPr>
          <p:cNvSpPr txBox="1"/>
          <p:nvPr/>
        </p:nvSpPr>
        <p:spPr>
          <a:xfrm>
            <a:off x="8382000" y="342900"/>
            <a:ext cx="9296400" cy="4031873"/>
          </a:xfrm>
          <a:prstGeom prst="rect">
            <a:avLst/>
          </a:prstGeom>
          <a:noFill/>
        </p:spPr>
        <p:txBody>
          <a:bodyPr wrap="square" rtlCol="0">
            <a:spAutoFit/>
          </a:bodyPr>
          <a:lstStyle/>
          <a:p>
            <a:r>
              <a:rPr lang="en-US" sz="3200" dirty="0" err="1">
                <a:latin typeface="+mj-lt"/>
              </a:rPr>
              <a:t>Bắt</a:t>
            </a:r>
            <a:r>
              <a:rPr lang="en-US" sz="3200" dirty="0">
                <a:latin typeface="+mj-lt"/>
              </a:rPr>
              <a:t> </a:t>
            </a:r>
            <a:r>
              <a:rPr lang="en-US" sz="3200" dirty="0" err="1">
                <a:latin typeface="+mj-lt"/>
              </a:rPr>
              <a:t>đầu</a:t>
            </a:r>
            <a:r>
              <a:rPr lang="en-US" sz="3200" dirty="0">
                <a:latin typeface="+mj-lt"/>
              </a:rPr>
              <a:t> </a:t>
            </a:r>
            <a:r>
              <a:rPr lang="en-US" sz="3200" dirty="0" err="1">
                <a:latin typeface="+mj-lt"/>
              </a:rPr>
              <a:t>với</a:t>
            </a:r>
            <a:r>
              <a:rPr lang="en-US" sz="3200" dirty="0">
                <a:latin typeface="+mj-lt"/>
              </a:rPr>
              <a:t> </a:t>
            </a:r>
            <a:r>
              <a:rPr lang="en-US" sz="3200" dirty="0" err="1">
                <a:latin typeface="+mj-lt"/>
              </a:rPr>
              <a:t>đỉnh</a:t>
            </a:r>
            <a:r>
              <a:rPr lang="en-US" sz="3200" dirty="0">
                <a:latin typeface="+mj-lt"/>
              </a:rPr>
              <a:t> A. </a:t>
            </a:r>
            <a:r>
              <a:rPr lang="en-US" sz="3200" dirty="0" err="1">
                <a:latin typeface="+mj-lt"/>
              </a:rPr>
              <a:t>Đặt</a:t>
            </a:r>
            <a:r>
              <a:rPr lang="en-US" sz="3200" dirty="0">
                <a:latin typeface="+mj-lt"/>
              </a:rPr>
              <a:t> pre[A]=A. </a:t>
            </a:r>
            <a:r>
              <a:rPr lang="en-US" sz="3200" dirty="0" err="1">
                <a:latin typeface="+mj-lt"/>
              </a:rPr>
              <a:t>Thêm</a:t>
            </a:r>
            <a:r>
              <a:rPr lang="en-US" sz="3200" dirty="0">
                <a:latin typeface="+mj-lt"/>
              </a:rPr>
              <a:t> A </a:t>
            </a:r>
            <a:r>
              <a:rPr lang="en-US" sz="3200" dirty="0" err="1">
                <a:latin typeface="+mj-lt"/>
              </a:rPr>
              <a:t>vào</a:t>
            </a:r>
            <a:r>
              <a:rPr lang="en-US" sz="3200" dirty="0">
                <a:latin typeface="+mj-lt"/>
              </a:rPr>
              <a:t> </a:t>
            </a:r>
            <a:r>
              <a:rPr lang="en-US" sz="3200" dirty="0" err="1">
                <a:latin typeface="+mj-lt"/>
              </a:rPr>
              <a:t>danh</a:t>
            </a:r>
            <a:r>
              <a:rPr lang="en-US" sz="3200" dirty="0">
                <a:latin typeface="+mj-lt"/>
              </a:rPr>
              <a:t> </a:t>
            </a:r>
            <a:r>
              <a:rPr lang="en-US" sz="3200" dirty="0" err="1">
                <a:latin typeface="+mj-lt"/>
              </a:rPr>
              <a:t>sách</a:t>
            </a:r>
            <a:r>
              <a:rPr lang="en-US" sz="3200" dirty="0">
                <a:latin typeface="+mj-lt"/>
              </a:rPr>
              <a:t> </a:t>
            </a:r>
            <a:r>
              <a:rPr lang="en-US" sz="3200" dirty="0" err="1">
                <a:latin typeface="+mj-lt"/>
              </a:rPr>
              <a:t>đỉnh</a:t>
            </a:r>
            <a:r>
              <a:rPr lang="en-US" sz="3200" dirty="0">
                <a:latin typeface="+mj-lt"/>
              </a:rPr>
              <a:t> </a:t>
            </a:r>
            <a:r>
              <a:rPr lang="en-US" sz="3200" dirty="0" err="1">
                <a:latin typeface="+mj-lt"/>
              </a:rPr>
              <a:t>đã</a:t>
            </a:r>
            <a:r>
              <a:rPr lang="en-US" sz="3200" dirty="0">
                <a:latin typeface="+mj-lt"/>
              </a:rPr>
              <a:t> </a:t>
            </a:r>
            <a:r>
              <a:rPr lang="en-US" sz="3200" dirty="0" err="1">
                <a:latin typeface="+mj-lt"/>
              </a:rPr>
              <a:t>xét</a:t>
            </a:r>
            <a:r>
              <a:rPr lang="en-US" sz="3200" dirty="0">
                <a:latin typeface="+mj-lt"/>
              </a:rPr>
              <a:t>. </a:t>
            </a:r>
            <a:r>
              <a:rPr lang="en-US" sz="3200" dirty="0" err="1">
                <a:latin typeface="+mj-lt"/>
              </a:rPr>
              <a:t>Thêm</a:t>
            </a:r>
            <a:r>
              <a:rPr lang="en-US" sz="3200" dirty="0">
                <a:latin typeface="+mj-lt"/>
              </a:rPr>
              <a:t> {A,0} </a:t>
            </a:r>
            <a:r>
              <a:rPr lang="en-US" sz="3200" dirty="0" err="1">
                <a:latin typeface="+mj-lt"/>
              </a:rPr>
              <a:t>vào</a:t>
            </a:r>
            <a:r>
              <a:rPr lang="en-US" sz="3200" dirty="0">
                <a:latin typeface="+mj-lt"/>
              </a:rPr>
              <a:t> HDUT Q. </a:t>
            </a:r>
          </a:p>
          <a:p>
            <a:r>
              <a:rPr lang="en-US" sz="3200" dirty="0">
                <a:latin typeface="+mj-lt"/>
              </a:rPr>
              <a:t>A </a:t>
            </a:r>
            <a:r>
              <a:rPr lang="en-US" sz="3200" dirty="0" err="1">
                <a:latin typeface="+mj-lt"/>
              </a:rPr>
              <a:t>kề</a:t>
            </a:r>
            <a:r>
              <a:rPr lang="en-US" sz="3200" dirty="0">
                <a:latin typeface="+mj-lt"/>
              </a:rPr>
              <a:t> </a:t>
            </a:r>
            <a:r>
              <a:rPr lang="en-US" sz="3200" dirty="0" err="1">
                <a:latin typeface="+mj-lt"/>
              </a:rPr>
              <a:t>với</a:t>
            </a:r>
            <a:r>
              <a:rPr lang="en-US" sz="3200" dirty="0">
                <a:latin typeface="+mj-lt"/>
              </a:rPr>
              <a:t> B </a:t>
            </a:r>
            <a:r>
              <a:rPr lang="en-US" sz="3200" dirty="0" err="1">
                <a:latin typeface="+mj-lt"/>
              </a:rPr>
              <a:t>và</a:t>
            </a:r>
            <a:r>
              <a:rPr lang="en-US" sz="3200" dirty="0">
                <a:latin typeface="+mj-lt"/>
              </a:rPr>
              <a:t> C.</a:t>
            </a:r>
          </a:p>
          <a:p>
            <a:r>
              <a:rPr lang="en-US" sz="3200" dirty="0" err="1">
                <a:latin typeface="+mj-lt"/>
              </a:rPr>
              <a:t>Thực</a:t>
            </a:r>
            <a:r>
              <a:rPr lang="en-US" sz="3200" dirty="0">
                <a:latin typeface="+mj-lt"/>
              </a:rPr>
              <a:t> </a:t>
            </a:r>
            <a:r>
              <a:rPr lang="en-US" sz="3200" dirty="0" err="1">
                <a:latin typeface="+mj-lt"/>
              </a:rPr>
              <a:t>hiện</a:t>
            </a:r>
            <a:r>
              <a:rPr lang="en-US" sz="3200" dirty="0">
                <a:latin typeface="+mj-lt"/>
              </a:rPr>
              <a:t> so </a:t>
            </a:r>
            <a:r>
              <a:rPr lang="en-US" sz="3200" dirty="0" err="1">
                <a:latin typeface="+mj-lt"/>
              </a:rPr>
              <a:t>sánh</a:t>
            </a:r>
            <a:r>
              <a:rPr lang="en-US" sz="3200" dirty="0">
                <a:latin typeface="+mj-lt"/>
              </a:rPr>
              <a:t>:</a:t>
            </a:r>
          </a:p>
          <a:p>
            <a:r>
              <a:rPr lang="en-US" sz="3200" dirty="0">
                <a:latin typeface="+mj-lt"/>
              </a:rPr>
              <a:t>d[B]=min(d[B], d[A]+AB)=min(INF, 0+10)=10.</a:t>
            </a:r>
          </a:p>
          <a:p>
            <a:r>
              <a:rPr lang="en-US" sz="3200" dirty="0">
                <a:latin typeface="+mj-lt"/>
              </a:rPr>
              <a:t>d[C]=min(d[C], d[A]+AC)=min(INF, 0+20)=20.</a:t>
            </a:r>
          </a:p>
          <a:p>
            <a:r>
              <a:rPr lang="en-US" sz="3200" dirty="0" err="1">
                <a:latin typeface="+mj-lt"/>
              </a:rPr>
              <a:t>Đặt</a:t>
            </a:r>
            <a:r>
              <a:rPr lang="en-US" sz="3200" dirty="0">
                <a:latin typeface="+mj-lt"/>
              </a:rPr>
              <a:t> pre[B]=A, pre[C]=A.</a:t>
            </a:r>
          </a:p>
          <a:p>
            <a:endParaRPr lang="en-US" sz="3200" dirty="0">
              <a:latin typeface="+mj-lt"/>
            </a:endParaRPr>
          </a:p>
        </p:txBody>
      </p:sp>
      <p:graphicFrame>
        <p:nvGraphicFramePr>
          <p:cNvPr id="11" name="Table 10">
            <a:extLst>
              <a:ext uri="{FF2B5EF4-FFF2-40B4-BE49-F238E27FC236}">
                <a16:creationId xmlns:a16="http://schemas.microsoft.com/office/drawing/2014/main" id="{19CE68E7-B393-6379-69C5-8DA03E9F8261}"/>
              </a:ext>
            </a:extLst>
          </p:cNvPr>
          <p:cNvGraphicFramePr>
            <a:graphicFrameLocks noGrp="1"/>
          </p:cNvGraphicFramePr>
          <p:nvPr>
            <p:extLst>
              <p:ext uri="{D42A27DB-BD31-4B8C-83A1-F6EECF244321}">
                <p14:modId xmlns:p14="http://schemas.microsoft.com/office/powerpoint/2010/main" val="1572516674"/>
              </p:ext>
            </p:extLst>
          </p:nvPr>
        </p:nvGraphicFramePr>
        <p:xfrm>
          <a:off x="1245989" y="9039860"/>
          <a:ext cx="12191998" cy="79248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1872970044"/>
                    </a:ext>
                  </a:extLst>
                </a:gridCol>
                <a:gridCol w="1741714">
                  <a:extLst>
                    <a:ext uri="{9D8B030D-6E8A-4147-A177-3AD203B41FA5}">
                      <a16:colId xmlns:a16="http://schemas.microsoft.com/office/drawing/2014/main" val="2344959634"/>
                    </a:ext>
                  </a:extLst>
                </a:gridCol>
                <a:gridCol w="1741714">
                  <a:extLst>
                    <a:ext uri="{9D8B030D-6E8A-4147-A177-3AD203B41FA5}">
                      <a16:colId xmlns:a16="http://schemas.microsoft.com/office/drawing/2014/main" val="2085687099"/>
                    </a:ext>
                  </a:extLst>
                </a:gridCol>
                <a:gridCol w="1741714">
                  <a:extLst>
                    <a:ext uri="{9D8B030D-6E8A-4147-A177-3AD203B41FA5}">
                      <a16:colId xmlns:a16="http://schemas.microsoft.com/office/drawing/2014/main" val="4105585359"/>
                    </a:ext>
                  </a:extLst>
                </a:gridCol>
                <a:gridCol w="1741714">
                  <a:extLst>
                    <a:ext uri="{9D8B030D-6E8A-4147-A177-3AD203B41FA5}">
                      <a16:colId xmlns:a16="http://schemas.microsoft.com/office/drawing/2014/main" val="1248674830"/>
                    </a:ext>
                  </a:extLst>
                </a:gridCol>
                <a:gridCol w="1741714">
                  <a:extLst>
                    <a:ext uri="{9D8B030D-6E8A-4147-A177-3AD203B41FA5}">
                      <a16:colId xmlns:a16="http://schemas.microsoft.com/office/drawing/2014/main" val="947336369"/>
                    </a:ext>
                  </a:extLst>
                </a:gridCol>
                <a:gridCol w="1741714">
                  <a:extLst>
                    <a:ext uri="{9D8B030D-6E8A-4147-A177-3AD203B41FA5}">
                      <a16:colId xmlns:a16="http://schemas.microsoft.com/office/drawing/2014/main" val="1304531747"/>
                    </a:ext>
                  </a:extLst>
                </a:gridCol>
              </a:tblGrid>
              <a:tr h="370840">
                <a:tc>
                  <a:txBody>
                    <a:bodyPr/>
                    <a:lstStyle/>
                    <a:p>
                      <a:r>
                        <a:rPr lang="en-US" sz="2000" b="1" dirty="0" err="1"/>
                        <a:t>i</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3996953"/>
                  </a:ext>
                </a:extLst>
              </a:tr>
              <a:tr h="370840">
                <a:tc>
                  <a:txBody>
                    <a:bodyPr/>
                    <a:lstStyle/>
                    <a:p>
                      <a:r>
                        <a:rPr lang="en-US" sz="2000" b="1" dirty="0"/>
                        <a:t>Pre[</a:t>
                      </a:r>
                      <a:r>
                        <a:rPr lang="en-US" sz="2000" b="1" dirty="0" err="1"/>
                        <a:t>i</a:t>
                      </a:r>
                      <a:r>
                        <a:rPr lang="en-US" sz="20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0997214"/>
                  </a:ext>
                </a:extLst>
              </a:tr>
            </a:tbl>
          </a:graphicData>
        </a:graphic>
      </p:graphicFrame>
    </p:spTree>
    <p:extLst>
      <p:ext uri="{BB962C8B-B14F-4D97-AF65-F5344CB8AC3E}">
        <p14:creationId xmlns:p14="http://schemas.microsoft.com/office/powerpoint/2010/main" val="8077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diagram of a network&#10;&#10;Description automatically generated">
            <a:extLst>
              <a:ext uri="{FF2B5EF4-FFF2-40B4-BE49-F238E27FC236}">
                <a16:creationId xmlns:a16="http://schemas.microsoft.com/office/drawing/2014/main" id="{FB4F2E4A-EEFB-14B4-175A-C8ACA7034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4840" y="4000500"/>
            <a:ext cx="8214360" cy="4617162"/>
          </a:xfrm>
          <a:prstGeom prst="rect">
            <a:avLst/>
          </a:prstGeom>
        </p:spPr>
      </p:pic>
      <p:graphicFrame>
        <p:nvGraphicFramePr>
          <p:cNvPr id="7" name="Table 2">
            <a:extLst>
              <a:ext uri="{FF2B5EF4-FFF2-40B4-BE49-F238E27FC236}">
                <a16:creationId xmlns:a16="http://schemas.microsoft.com/office/drawing/2014/main" id="{852BA607-C702-FEF8-DCEA-6F51FB425831}"/>
              </a:ext>
            </a:extLst>
          </p:cNvPr>
          <p:cNvGraphicFramePr>
            <a:graphicFrameLocks noGrp="1"/>
          </p:cNvGraphicFramePr>
          <p:nvPr>
            <p:extLst>
              <p:ext uri="{D42A27DB-BD31-4B8C-83A1-F6EECF244321}">
                <p14:modId xmlns:p14="http://schemas.microsoft.com/office/powerpoint/2010/main" val="2026994796"/>
              </p:ext>
            </p:extLst>
          </p:nvPr>
        </p:nvGraphicFramePr>
        <p:xfrm>
          <a:off x="1295400" y="647700"/>
          <a:ext cx="6061828" cy="7860256"/>
        </p:xfrm>
        <a:graphic>
          <a:graphicData uri="http://schemas.openxmlformats.org/drawingml/2006/table">
            <a:tbl>
              <a:tblPr/>
              <a:tblGrid>
                <a:gridCol w="922871">
                  <a:extLst>
                    <a:ext uri="{9D8B030D-6E8A-4147-A177-3AD203B41FA5}">
                      <a16:colId xmlns:a16="http://schemas.microsoft.com/office/drawing/2014/main" val="20000"/>
                    </a:ext>
                  </a:extLst>
                </a:gridCol>
                <a:gridCol w="1260378">
                  <a:extLst>
                    <a:ext uri="{9D8B030D-6E8A-4147-A177-3AD203B41FA5}">
                      <a16:colId xmlns:a16="http://schemas.microsoft.com/office/drawing/2014/main" val="20001"/>
                    </a:ext>
                  </a:extLst>
                </a:gridCol>
                <a:gridCol w="2246028">
                  <a:extLst>
                    <a:ext uri="{9D8B030D-6E8A-4147-A177-3AD203B41FA5}">
                      <a16:colId xmlns:a16="http://schemas.microsoft.com/office/drawing/2014/main" val="20002"/>
                    </a:ext>
                  </a:extLst>
                </a:gridCol>
                <a:gridCol w="1632551">
                  <a:extLst>
                    <a:ext uri="{9D8B030D-6E8A-4147-A177-3AD203B41FA5}">
                      <a16:colId xmlns:a16="http://schemas.microsoft.com/office/drawing/2014/main" val="20003"/>
                    </a:ext>
                  </a:extLst>
                </a:gridCol>
              </a:tblGrid>
              <a:tr h="784854">
                <a:tc>
                  <a:txBody>
                    <a:bodyPr/>
                    <a:lstStyle/>
                    <a:p>
                      <a:pPr algn="ctr">
                        <a:lnSpc>
                          <a:spcPts val="2520"/>
                        </a:lnSpc>
                        <a:defRPr/>
                      </a:pPr>
                      <a:r>
                        <a:rPr lang="en-US" sz="1800">
                          <a:solidFill>
                            <a:srgbClr val="000000"/>
                          </a:solidFill>
                          <a:latin typeface="Lato"/>
                        </a:rPr>
                        <a:t>Đỉnh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Đỉnh kề</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Bold"/>
                        </a:rPr>
                        <a:t>Q</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Bold"/>
                        </a:rPr>
                        <a:t>Close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4854">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4854">
                <a:tc>
                  <a:txBody>
                    <a:bodyPr/>
                    <a:lstStyle/>
                    <a:p>
                      <a:pPr algn="ctr">
                        <a:lnSpc>
                          <a:spcPts val="2520"/>
                        </a:lnSpc>
                        <a:defRPr/>
                      </a:pPr>
                      <a:r>
                        <a:rPr lang="en-US" sz="1800">
                          <a:solidFill>
                            <a:srgbClr val="000000"/>
                          </a:solidFill>
                          <a:latin typeface="Lato"/>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B,C</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400" dirty="0">
                          <a:solidFill>
                            <a:srgbClr val="FF0000"/>
                          </a:solidFill>
                        </a:rPr>
                        <a:t>(B,10) </a:t>
                      </a:r>
                      <a:r>
                        <a:rPr lang="en-US" sz="2400" dirty="0"/>
                        <a:t>(C,20)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02854">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2" name="TextBox 1">
            <a:extLst>
              <a:ext uri="{FF2B5EF4-FFF2-40B4-BE49-F238E27FC236}">
                <a16:creationId xmlns:a16="http://schemas.microsoft.com/office/drawing/2014/main" id="{B00A8730-3C28-8614-299D-69C9EF38D689}"/>
              </a:ext>
            </a:extLst>
          </p:cNvPr>
          <p:cNvSpPr txBox="1"/>
          <p:nvPr/>
        </p:nvSpPr>
        <p:spPr>
          <a:xfrm>
            <a:off x="8427720" y="1028700"/>
            <a:ext cx="8534400" cy="954107"/>
          </a:xfrm>
          <a:prstGeom prst="rect">
            <a:avLst/>
          </a:prstGeom>
          <a:noFill/>
        </p:spPr>
        <p:txBody>
          <a:bodyPr wrap="square" rtlCol="0">
            <a:spAutoFit/>
          </a:bodyPr>
          <a:lstStyle/>
          <a:p>
            <a:r>
              <a:rPr lang="en-US" sz="2800" dirty="0" err="1"/>
              <a:t>Chọn</a:t>
            </a:r>
            <a:r>
              <a:rPr lang="en-US" sz="2800" dirty="0"/>
              <a:t> </a:t>
            </a:r>
            <a:r>
              <a:rPr lang="en-US" sz="2800" dirty="0" err="1"/>
              <a:t>đỉnh</a:t>
            </a:r>
            <a:r>
              <a:rPr lang="en-US" sz="2800" dirty="0"/>
              <a:t> </a:t>
            </a:r>
            <a:r>
              <a:rPr lang="en-US" sz="2800" dirty="0" err="1"/>
              <a:t>xét</a:t>
            </a:r>
            <a:r>
              <a:rPr lang="en-US" sz="2800" dirty="0"/>
              <a:t> </a:t>
            </a:r>
            <a:r>
              <a:rPr lang="en-US" sz="2800" dirty="0" err="1"/>
              <a:t>tiếp</a:t>
            </a:r>
            <a:r>
              <a:rPr lang="en-US" sz="2800" dirty="0"/>
              <a:t> </a:t>
            </a:r>
            <a:r>
              <a:rPr lang="en-US" sz="2800" dirty="0" err="1"/>
              <a:t>theo</a:t>
            </a:r>
            <a:r>
              <a:rPr lang="en-US" sz="2800" dirty="0"/>
              <a:t> </a:t>
            </a:r>
            <a:r>
              <a:rPr lang="en-US" sz="2800" dirty="0" err="1"/>
              <a:t>là</a:t>
            </a:r>
            <a:r>
              <a:rPr lang="en-US" sz="2800" dirty="0"/>
              <a:t> </a:t>
            </a:r>
            <a:r>
              <a:rPr lang="en-US" sz="2800" dirty="0" err="1"/>
              <a:t>đỉnh</a:t>
            </a:r>
            <a:r>
              <a:rPr lang="en-US" sz="2800" dirty="0"/>
              <a:t> </a:t>
            </a:r>
            <a:r>
              <a:rPr lang="en-US" sz="2800" dirty="0" err="1"/>
              <a:t>với</a:t>
            </a:r>
            <a:r>
              <a:rPr lang="en-US" sz="2800" dirty="0"/>
              <a:t> </a:t>
            </a:r>
            <a:r>
              <a:rPr lang="en-US" sz="2800" dirty="0" err="1"/>
              <a:t>đường</a:t>
            </a:r>
            <a:r>
              <a:rPr lang="en-US" sz="2800" dirty="0"/>
              <a:t> </a:t>
            </a:r>
            <a:r>
              <a:rPr lang="en-US" sz="2800" dirty="0" err="1"/>
              <a:t>đi</a:t>
            </a:r>
            <a:r>
              <a:rPr lang="en-US" sz="2800" dirty="0"/>
              <a:t> </a:t>
            </a:r>
            <a:r>
              <a:rPr lang="en-US" sz="2800" dirty="0" err="1"/>
              <a:t>từ</a:t>
            </a:r>
            <a:r>
              <a:rPr lang="en-US" sz="2800" dirty="0"/>
              <a:t> A </a:t>
            </a:r>
            <a:r>
              <a:rPr lang="en-US" sz="2800" dirty="0" err="1"/>
              <a:t>đến</a:t>
            </a:r>
            <a:r>
              <a:rPr lang="en-US" sz="2800" dirty="0"/>
              <a:t> </a:t>
            </a:r>
            <a:r>
              <a:rPr lang="en-US" sz="2800" dirty="0" err="1"/>
              <a:t>đỉnh</a:t>
            </a:r>
            <a:r>
              <a:rPr lang="en-US" sz="2800" dirty="0"/>
              <a:t> </a:t>
            </a:r>
            <a:r>
              <a:rPr lang="en-US" sz="2800" dirty="0" err="1"/>
              <a:t>đó</a:t>
            </a:r>
            <a:r>
              <a:rPr lang="en-US" sz="2800" dirty="0"/>
              <a:t> </a:t>
            </a:r>
            <a:r>
              <a:rPr lang="en-US" sz="2800" dirty="0" err="1"/>
              <a:t>nhỏ</a:t>
            </a:r>
            <a:r>
              <a:rPr lang="en-US" sz="2800" dirty="0"/>
              <a:t> </a:t>
            </a:r>
            <a:r>
              <a:rPr lang="en-US" sz="2800" dirty="0" err="1"/>
              <a:t>nhất</a:t>
            </a:r>
            <a:r>
              <a:rPr lang="en-US" sz="2800" dirty="0"/>
              <a:t>. </a:t>
            </a:r>
            <a:r>
              <a:rPr lang="en-US" sz="2800" dirty="0" err="1"/>
              <a:t>Chọn</a:t>
            </a:r>
            <a:r>
              <a:rPr lang="en-US" sz="2800" dirty="0"/>
              <a:t> </a:t>
            </a:r>
            <a:r>
              <a:rPr lang="en-US" sz="2800" dirty="0" err="1"/>
              <a:t>đỉnh</a:t>
            </a:r>
            <a:r>
              <a:rPr lang="en-US" sz="2800" dirty="0"/>
              <a:t> B. </a:t>
            </a:r>
          </a:p>
        </p:txBody>
      </p:sp>
      <p:pic>
        <p:nvPicPr>
          <p:cNvPr id="3" name="Picture 2">
            <a:extLst>
              <a:ext uri="{FF2B5EF4-FFF2-40B4-BE49-F238E27FC236}">
                <a16:creationId xmlns:a16="http://schemas.microsoft.com/office/drawing/2014/main" id="{397AE60A-D42A-0AF9-6EC1-07164BE7E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3842499"/>
            <a:ext cx="9210643" cy="4933164"/>
          </a:xfrm>
          <a:prstGeom prst="rect">
            <a:avLst/>
          </a:prstGeom>
        </p:spPr>
      </p:pic>
      <p:graphicFrame>
        <p:nvGraphicFramePr>
          <p:cNvPr id="9" name="Table 8">
            <a:extLst>
              <a:ext uri="{FF2B5EF4-FFF2-40B4-BE49-F238E27FC236}">
                <a16:creationId xmlns:a16="http://schemas.microsoft.com/office/drawing/2014/main" id="{ADE88E03-94E6-C2EB-F8EC-EF51A684F1B0}"/>
              </a:ext>
            </a:extLst>
          </p:cNvPr>
          <p:cNvGraphicFramePr>
            <a:graphicFrameLocks noGrp="1"/>
          </p:cNvGraphicFramePr>
          <p:nvPr>
            <p:extLst>
              <p:ext uri="{D42A27DB-BD31-4B8C-83A1-F6EECF244321}">
                <p14:modId xmlns:p14="http://schemas.microsoft.com/office/powerpoint/2010/main" val="2709100813"/>
              </p:ext>
            </p:extLst>
          </p:nvPr>
        </p:nvGraphicFramePr>
        <p:xfrm>
          <a:off x="1245989" y="9039860"/>
          <a:ext cx="12191998" cy="79248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1872970044"/>
                    </a:ext>
                  </a:extLst>
                </a:gridCol>
                <a:gridCol w="1741714">
                  <a:extLst>
                    <a:ext uri="{9D8B030D-6E8A-4147-A177-3AD203B41FA5}">
                      <a16:colId xmlns:a16="http://schemas.microsoft.com/office/drawing/2014/main" val="2344959634"/>
                    </a:ext>
                  </a:extLst>
                </a:gridCol>
                <a:gridCol w="1741714">
                  <a:extLst>
                    <a:ext uri="{9D8B030D-6E8A-4147-A177-3AD203B41FA5}">
                      <a16:colId xmlns:a16="http://schemas.microsoft.com/office/drawing/2014/main" val="2085687099"/>
                    </a:ext>
                  </a:extLst>
                </a:gridCol>
                <a:gridCol w="1741714">
                  <a:extLst>
                    <a:ext uri="{9D8B030D-6E8A-4147-A177-3AD203B41FA5}">
                      <a16:colId xmlns:a16="http://schemas.microsoft.com/office/drawing/2014/main" val="4105585359"/>
                    </a:ext>
                  </a:extLst>
                </a:gridCol>
                <a:gridCol w="1741714">
                  <a:extLst>
                    <a:ext uri="{9D8B030D-6E8A-4147-A177-3AD203B41FA5}">
                      <a16:colId xmlns:a16="http://schemas.microsoft.com/office/drawing/2014/main" val="1248674830"/>
                    </a:ext>
                  </a:extLst>
                </a:gridCol>
                <a:gridCol w="1741714">
                  <a:extLst>
                    <a:ext uri="{9D8B030D-6E8A-4147-A177-3AD203B41FA5}">
                      <a16:colId xmlns:a16="http://schemas.microsoft.com/office/drawing/2014/main" val="947336369"/>
                    </a:ext>
                  </a:extLst>
                </a:gridCol>
                <a:gridCol w="1741714">
                  <a:extLst>
                    <a:ext uri="{9D8B030D-6E8A-4147-A177-3AD203B41FA5}">
                      <a16:colId xmlns:a16="http://schemas.microsoft.com/office/drawing/2014/main" val="1304531747"/>
                    </a:ext>
                  </a:extLst>
                </a:gridCol>
              </a:tblGrid>
              <a:tr h="370840">
                <a:tc>
                  <a:txBody>
                    <a:bodyPr/>
                    <a:lstStyle/>
                    <a:p>
                      <a:r>
                        <a:rPr lang="en-US" sz="2000" b="1" dirty="0" err="1"/>
                        <a:t>i</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3996953"/>
                  </a:ext>
                </a:extLst>
              </a:tr>
              <a:tr h="370840">
                <a:tc>
                  <a:txBody>
                    <a:bodyPr/>
                    <a:lstStyle/>
                    <a:p>
                      <a:r>
                        <a:rPr lang="en-US" sz="2000" b="1" dirty="0"/>
                        <a:t>Pre[</a:t>
                      </a:r>
                      <a:r>
                        <a:rPr lang="en-US" sz="2000" b="1" dirty="0" err="1"/>
                        <a:t>i</a:t>
                      </a:r>
                      <a:r>
                        <a:rPr lang="en-US" sz="20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0997214"/>
                  </a:ext>
                </a:extLst>
              </a:tr>
            </a:tbl>
          </a:graphicData>
        </a:graphic>
      </p:graphicFrame>
    </p:spTree>
    <p:extLst>
      <p:ext uri="{BB962C8B-B14F-4D97-AF65-F5344CB8AC3E}">
        <p14:creationId xmlns:p14="http://schemas.microsoft.com/office/powerpoint/2010/main" val="236094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Table 2">
            <a:extLst>
              <a:ext uri="{FF2B5EF4-FFF2-40B4-BE49-F238E27FC236}">
                <a16:creationId xmlns:a16="http://schemas.microsoft.com/office/drawing/2014/main" id="{852BA607-C702-FEF8-DCEA-6F51FB425831}"/>
              </a:ext>
            </a:extLst>
          </p:cNvPr>
          <p:cNvGraphicFramePr>
            <a:graphicFrameLocks noGrp="1"/>
          </p:cNvGraphicFramePr>
          <p:nvPr>
            <p:extLst>
              <p:ext uri="{D42A27DB-BD31-4B8C-83A1-F6EECF244321}">
                <p14:modId xmlns:p14="http://schemas.microsoft.com/office/powerpoint/2010/main" val="2128428060"/>
              </p:ext>
            </p:extLst>
          </p:nvPr>
        </p:nvGraphicFramePr>
        <p:xfrm>
          <a:off x="1295400" y="647700"/>
          <a:ext cx="6058119" cy="7860256"/>
        </p:xfrm>
        <a:graphic>
          <a:graphicData uri="http://schemas.openxmlformats.org/drawingml/2006/table">
            <a:tbl>
              <a:tblPr/>
              <a:tblGrid>
                <a:gridCol w="919162">
                  <a:extLst>
                    <a:ext uri="{9D8B030D-6E8A-4147-A177-3AD203B41FA5}">
                      <a16:colId xmlns:a16="http://schemas.microsoft.com/office/drawing/2014/main" val="20000"/>
                    </a:ext>
                  </a:extLst>
                </a:gridCol>
                <a:gridCol w="1260378">
                  <a:extLst>
                    <a:ext uri="{9D8B030D-6E8A-4147-A177-3AD203B41FA5}">
                      <a16:colId xmlns:a16="http://schemas.microsoft.com/office/drawing/2014/main" val="20001"/>
                    </a:ext>
                  </a:extLst>
                </a:gridCol>
                <a:gridCol w="2246028">
                  <a:extLst>
                    <a:ext uri="{9D8B030D-6E8A-4147-A177-3AD203B41FA5}">
                      <a16:colId xmlns:a16="http://schemas.microsoft.com/office/drawing/2014/main" val="20002"/>
                    </a:ext>
                  </a:extLst>
                </a:gridCol>
                <a:gridCol w="1632551">
                  <a:extLst>
                    <a:ext uri="{9D8B030D-6E8A-4147-A177-3AD203B41FA5}">
                      <a16:colId xmlns:a16="http://schemas.microsoft.com/office/drawing/2014/main" val="20003"/>
                    </a:ext>
                  </a:extLst>
                </a:gridCol>
              </a:tblGrid>
              <a:tr h="784854">
                <a:tc>
                  <a:txBody>
                    <a:bodyPr/>
                    <a:lstStyle/>
                    <a:p>
                      <a:pPr algn="ctr">
                        <a:lnSpc>
                          <a:spcPts val="2520"/>
                        </a:lnSpc>
                        <a:defRPr/>
                      </a:pPr>
                      <a:r>
                        <a:rPr lang="en-US" sz="1800">
                          <a:solidFill>
                            <a:srgbClr val="000000"/>
                          </a:solidFill>
                          <a:latin typeface="Lato"/>
                        </a:rPr>
                        <a:t>Đỉnh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Đỉnh kề</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Bold"/>
                        </a:rPr>
                        <a:t>Q</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Bold"/>
                        </a:rPr>
                        <a:t>Close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4854">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4854">
                <a:tc>
                  <a:txBody>
                    <a:bodyPr/>
                    <a:lstStyle/>
                    <a:p>
                      <a:pPr algn="ctr">
                        <a:lnSpc>
                          <a:spcPts val="2520"/>
                        </a:lnSpc>
                        <a:defRPr/>
                      </a:pPr>
                      <a:r>
                        <a:rPr lang="en-US" sz="1800">
                          <a:solidFill>
                            <a:srgbClr val="000000"/>
                          </a:solidFill>
                          <a:latin typeface="Lato"/>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B,C</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400" dirty="0">
                          <a:solidFill>
                            <a:srgbClr val="FF0000"/>
                          </a:solidFill>
                        </a:rPr>
                        <a:t>(B,10) </a:t>
                      </a:r>
                      <a:r>
                        <a:rPr lang="en-US" sz="2400" dirty="0"/>
                        <a:t>(C,20)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02854">
                <a:tc>
                  <a:txBody>
                    <a:bodyPr/>
                    <a:lstStyle/>
                    <a:p>
                      <a:pPr algn="ctr">
                        <a:lnSpc>
                          <a:spcPts val="2520"/>
                        </a:lnSpc>
                        <a:defRPr/>
                      </a:pPr>
                      <a:r>
                        <a:rPr lang="en-US" sz="2000" dirty="0"/>
                        <a:t>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E,D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(C,20) (E,20) (D,60)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2" name="TextBox 1">
            <a:extLst>
              <a:ext uri="{FF2B5EF4-FFF2-40B4-BE49-F238E27FC236}">
                <a16:creationId xmlns:a16="http://schemas.microsoft.com/office/drawing/2014/main" id="{12CFFBDB-E061-6285-677B-A08E1F0135B2}"/>
              </a:ext>
            </a:extLst>
          </p:cNvPr>
          <p:cNvSpPr txBox="1"/>
          <p:nvPr/>
        </p:nvSpPr>
        <p:spPr>
          <a:xfrm>
            <a:off x="8267700" y="640080"/>
            <a:ext cx="8610600" cy="3046988"/>
          </a:xfrm>
          <a:prstGeom prst="rect">
            <a:avLst/>
          </a:prstGeom>
          <a:noFill/>
        </p:spPr>
        <p:txBody>
          <a:bodyPr wrap="square" rtlCol="0">
            <a:spAutoFit/>
          </a:bodyPr>
          <a:lstStyle/>
          <a:p>
            <a:r>
              <a:rPr lang="en-US" sz="3200" dirty="0" err="1">
                <a:latin typeface="+mj-lt"/>
              </a:rPr>
              <a:t>Đỉnh</a:t>
            </a:r>
            <a:r>
              <a:rPr lang="en-US" sz="3200" dirty="0">
                <a:latin typeface="+mj-lt"/>
              </a:rPr>
              <a:t> B: </a:t>
            </a:r>
            <a:r>
              <a:rPr lang="en-US" sz="3200" dirty="0" err="1">
                <a:latin typeface="+mj-lt"/>
              </a:rPr>
              <a:t>Thêm</a:t>
            </a:r>
            <a:r>
              <a:rPr lang="en-US" sz="3200" dirty="0">
                <a:latin typeface="+mj-lt"/>
              </a:rPr>
              <a:t> B </a:t>
            </a:r>
            <a:r>
              <a:rPr lang="en-US" sz="3200" dirty="0" err="1">
                <a:latin typeface="+mj-lt"/>
              </a:rPr>
              <a:t>vào</a:t>
            </a:r>
            <a:r>
              <a:rPr lang="en-US" sz="3200" dirty="0">
                <a:latin typeface="+mj-lt"/>
              </a:rPr>
              <a:t> </a:t>
            </a:r>
            <a:r>
              <a:rPr lang="en-US" sz="3200" dirty="0" err="1">
                <a:latin typeface="+mj-lt"/>
              </a:rPr>
              <a:t>danh</a:t>
            </a:r>
            <a:r>
              <a:rPr lang="en-US" sz="3200" dirty="0">
                <a:latin typeface="+mj-lt"/>
              </a:rPr>
              <a:t> </a:t>
            </a:r>
            <a:r>
              <a:rPr lang="en-US" sz="3200" dirty="0" err="1">
                <a:latin typeface="+mj-lt"/>
              </a:rPr>
              <a:t>sách</a:t>
            </a:r>
            <a:r>
              <a:rPr lang="en-US" sz="3200" dirty="0">
                <a:latin typeface="+mj-lt"/>
              </a:rPr>
              <a:t> </a:t>
            </a:r>
            <a:r>
              <a:rPr lang="en-US" sz="3200" dirty="0" err="1">
                <a:latin typeface="+mj-lt"/>
              </a:rPr>
              <a:t>đỉnh</a:t>
            </a:r>
            <a:r>
              <a:rPr lang="en-US" sz="3200" dirty="0">
                <a:latin typeface="+mj-lt"/>
              </a:rPr>
              <a:t> </a:t>
            </a:r>
            <a:r>
              <a:rPr lang="en-US" sz="3200" dirty="0" err="1">
                <a:latin typeface="+mj-lt"/>
              </a:rPr>
              <a:t>đã</a:t>
            </a:r>
            <a:r>
              <a:rPr lang="en-US" sz="3200" dirty="0">
                <a:latin typeface="+mj-lt"/>
              </a:rPr>
              <a:t> </a:t>
            </a:r>
            <a:r>
              <a:rPr lang="en-US" sz="3200" dirty="0" err="1">
                <a:latin typeface="+mj-lt"/>
              </a:rPr>
              <a:t>xét</a:t>
            </a:r>
            <a:r>
              <a:rPr lang="en-US" sz="3200" dirty="0">
                <a:latin typeface="+mj-lt"/>
              </a:rPr>
              <a:t>.</a:t>
            </a:r>
          </a:p>
          <a:p>
            <a:r>
              <a:rPr lang="en-US" sz="3200" dirty="0">
                <a:latin typeface="+mj-lt"/>
              </a:rPr>
              <a:t>B </a:t>
            </a:r>
            <a:r>
              <a:rPr lang="en-US" sz="3200" dirty="0" err="1">
                <a:latin typeface="+mj-lt"/>
              </a:rPr>
              <a:t>kề</a:t>
            </a:r>
            <a:r>
              <a:rPr lang="en-US" sz="3200" dirty="0">
                <a:latin typeface="+mj-lt"/>
              </a:rPr>
              <a:t> </a:t>
            </a:r>
            <a:r>
              <a:rPr lang="en-US" sz="3200" dirty="0" err="1">
                <a:latin typeface="+mj-lt"/>
              </a:rPr>
              <a:t>với</a:t>
            </a:r>
            <a:r>
              <a:rPr lang="en-US" sz="3200" dirty="0">
                <a:latin typeface="+mj-lt"/>
              </a:rPr>
              <a:t> E </a:t>
            </a:r>
            <a:r>
              <a:rPr lang="en-US" sz="3200" dirty="0" err="1">
                <a:latin typeface="+mj-lt"/>
              </a:rPr>
              <a:t>và</a:t>
            </a:r>
            <a:r>
              <a:rPr lang="en-US" sz="3200" dirty="0">
                <a:latin typeface="+mj-lt"/>
              </a:rPr>
              <a:t> D.</a:t>
            </a:r>
          </a:p>
          <a:p>
            <a:r>
              <a:rPr lang="en-US" sz="3200" dirty="0" err="1">
                <a:latin typeface="+mj-lt"/>
              </a:rPr>
              <a:t>Thực</a:t>
            </a:r>
            <a:r>
              <a:rPr lang="en-US" sz="3200" dirty="0">
                <a:latin typeface="+mj-lt"/>
              </a:rPr>
              <a:t> </a:t>
            </a:r>
            <a:r>
              <a:rPr lang="en-US" sz="3200" dirty="0" err="1">
                <a:latin typeface="+mj-lt"/>
              </a:rPr>
              <a:t>hiện</a:t>
            </a:r>
            <a:r>
              <a:rPr lang="en-US" sz="3200" dirty="0">
                <a:latin typeface="+mj-lt"/>
              </a:rPr>
              <a:t> so </a:t>
            </a:r>
            <a:r>
              <a:rPr lang="en-US" sz="3200" dirty="0" err="1">
                <a:latin typeface="+mj-lt"/>
              </a:rPr>
              <a:t>sánh</a:t>
            </a:r>
            <a:r>
              <a:rPr lang="en-US" sz="3200" dirty="0">
                <a:latin typeface="+mj-lt"/>
              </a:rPr>
              <a:t>:</a:t>
            </a:r>
          </a:p>
          <a:p>
            <a:r>
              <a:rPr lang="en-US" sz="3200" dirty="0">
                <a:latin typeface="+mj-lt"/>
              </a:rPr>
              <a:t>d[E]=min(d[E], d[B]+BE)=min(INF, 10+10)=20</a:t>
            </a:r>
          </a:p>
          <a:p>
            <a:r>
              <a:rPr lang="en-US" sz="3200" dirty="0">
                <a:latin typeface="+mj-lt"/>
              </a:rPr>
              <a:t>d[D]=min(d[D], d[B]+DE)=min(INF, 10+50)=60</a:t>
            </a:r>
          </a:p>
          <a:p>
            <a:r>
              <a:rPr lang="en-US" sz="3200" dirty="0" err="1">
                <a:latin typeface="+mj-lt"/>
              </a:rPr>
              <a:t>Đặt</a:t>
            </a:r>
            <a:r>
              <a:rPr lang="en-US" sz="3200" dirty="0">
                <a:latin typeface="+mj-lt"/>
              </a:rPr>
              <a:t> pre[E]=B, pre[D]=B</a:t>
            </a:r>
          </a:p>
        </p:txBody>
      </p:sp>
      <p:pic>
        <p:nvPicPr>
          <p:cNvPr id="8" name="Picture 7">
            <a:extLst>
              <a:ext uri="{FF2B5EF4-FFF2-40B4-BE49-F238E27FC236}">
                <a16:creationId xmlns:a16="http://schemas.microsoft.com/office/drawing/2014/main" id="{55862DB1-2FF8-A682-A997-C938CD667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7678" y="3771900"/>
            <a:ext cx="9210643" cy="4933164"/>
          </a:xfrm>
          <a:prstGeom prst="rect">
            <a:avLst/>
          </a:prstGeom>
        </p:spPr>
      </p:pic>
      <p:graphicFrame>
        <p:nvGraphicFramePr>
          <p:cNvPr id="9" name="Table 8">
            <a:extLst>
              <a:ext uri="{FF2B5EF4-FFF2-40B4-BE49-F238E27FC236}">
                <a16:creationId xmlns:a16="http://schemas.microsoft.com/office/drawing/2014/main" id="{6EB84300-6A37-4B3B-C4E5-C514CC87B756}"/>
              </a:ext>
            </a:extLst>
          </p:cNvPr>
          <p:cNvGraphicFramePr>
            <a:graphicFrameLocks noGrp="1"/>
          </p:cNvGraphicFramePr>
          <p:nvPr>
            <p:extLst>
              <p:ext uri="{D42A27DB-BD31-4B8C-83A1-F6EECF244321}">
                <p14:modId xmlns:p14="http://schemas.microsoft.com/office/powerpoint/2010/main" val="1971402538"/>
              </p:ext>
            </p:extLst>
          </p:nvPr>
        </p:nvGraphicFramePr>
        <p:xfrm>
          <a:off x="1257520" y="8877300"/>
          <a:ext cx="12191998" cy="79248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1872970044"/>
                    </a:ext>
                  </a:extLst>
                </a:gridCol>
                <a:gridCol w="1741714">
                  <a:extLst>
                    <a:ext uri="{9D8B030D-6E8A-4147-A177-3AD203B41FA5}">
                      <a16:colId xmlns:a16="http://schemas.microsoft.com/office/drawing/2014/main" val="2344959634"/>
                    </a:ext>
                  </a:extLst>
                </a:gridCol>
                <a:gridCol w="1741714">
                  <a:extLst>
                    <a:ext uri="{9D8B030D-6E8A-4147-A177-3AD203B41FA5}">
                      <a16:colId xmlns:a16="http://schemas.microsoft.com/office/drawing/2014/main" val="2085687099"/>
                    </a:ext>
                  </a:extLst>
                </a:gridCol>
                <a:gridCol w="1741714">
                  <a:extLst>
                    <a:ext uri="{9D8B030D-6E8A-4147-A177-3AD203B41FA5}">
                      <a16:colId xmlns:a16="http://schemas.microsoft.com/office/drawing/2014/main" val="4105585359"/>
                    </a:ext>
                  </a:extLst>
                </a:gridCol>
                <a:gridCol w="1741714">
                  <a:extLst>
                    <a:ext uri="{9D8B030D-6E8A-4147-A177-3AD203B41FA5}">
                      <a16:colId xmlns:a16="http://schemas.microsoft.com/office/drawing/2014/main" val="1248674830"/>
                    </a:ext>
                  </a:extLst>
                </a:gridCol>
                <a:gridCol w="1741714">
                  <a:extLst>
                    <a:ext uri="{9D8B030D-6E8A-4147-A177-3AD203B41FA5}">
                      <a16:colId xmlns:a16="http://schemas.microsoft.com/office/drawing/2014/main" val="947336369"/>
                    </a:ext>
                  </a:extLst>
                </a:gridCol>
                <a:gridCol w="1741714">
                  <a:extLst>
                    <a:ext uri="{9D8B030D-6E8A-4147-A177-3AD203B41FA5}">
                      <a16:colId xmlns:a16="http://schemas.microsoft.com/office/drawing/2014/main" val="1304531747"/>
                    </a:ext>
                  </a:extLst>
                </a:gridCol>
              </a:tblGrid>
              <a:tr h="384810">
                <a:tc>
                  <a:txBody>
                    <a:bodyPr/>
                    <a:lstStyle/>
                    <a:p>
                      <a:r>
                        <a:rPr lang="en-US" sz="2000" b="1" dirty="0" err="1"/>
                        <a:t>i</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3996953"/>
                  </a:ext>
                </a:extLst>
              </a:tr>
              <a:tr h="384810">
                <a:tc>
                  <a:txBody>
                    <a:bodyPr/>
                    <a:lstStyle/>
                    <a:p>
                      <a:r>
                        <a:rPr lang="en-US" sz="2000" b="1" dirty="0"/>
                        <a:t>Pre[</a:t>
                      </a:r>
                      <a:r>
                        <a:rPr lang="en-US" sz="2000" b="1" dirty="0" err="1"/>
                        <a:t>i</a:t>
                      </a:r>
                      <a:r>
                        <a:rPr lang="en-US" sz="20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0997214"/>
                  </a:ext>
                </a:extLst>
              </a:tr>
            </a:tbl>
          </a:graphicData>
        </a:graphic>
      </p:graphicFrame>
    </p:spTree>
    <p:extLst>
      <p:ext uri="{BB962C8B-B14F-4D97-AF65-F5344CB8AC3E}">
        <p14:creationId xmlns:p14="http://schemas.microsoft.com/office/powerpoint/2010/main" val="219728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Table 2">
            <a:extLst>
              <a:ext uri="{FF2B5EF4-FFF2-40B4-BE49-F238E27FC236}">
                <a16:creationId xmlns:a16="http://schemas.microsoft.com/office/drawing/2014/main" id="{852BA607-C702-FEF8-DCEA-6F51FB425831}"/>
              </a:ext>
            </a:extLst>
          </p:cNvPr>
          <p:cNvGraphicFramePr>
            <a:graphicFrameLocks noGrp="1"/>
          </p:cNvGraphicFramePr>
          <p:nvPr>
            <p:extLst>
              <p:ext uri="{D42A27DB-BD31-4B8C-83A1-F6EECF244321}">
                <p14:modId xmlns:p14="http://schemas.microsoft.com/office/powerpoint/2010/main" val="2269830870"/>
              </p:ext>
            </p:extLst>
          </p:nvPr>
        </p:nvGraphicFramePr>
        <p:xfrm>
          <a:off x="1295400" y="647700"/>
          <a:ext cx="6058119" cy="6759546"/>
        </p:xfrm>
        <a:graphic>
          <a:graphicData uri="http://schemas.openxmlformats.org/drawingml/2006/table">
            <a:tbl>
              <a:tblPr/>
              <a:tblGrid>
                <a:gridCol w="919162">
                  <a:extLst>
                    <a:ext uri="{9D8B030D-6E8A-4147-A177-3AD203B41FA5}">
                      <a16:colId xmlns:a16="http://schemas.microsoft.com/office/drawing/2014/main" val="20000"/>
                    </a:ext>
                  </a:extLst>
                </a:gridCol>
                <a:gridCol w="1260378">
                  <a:extLst>
                    <a:ext uri="{9D8B030D-6E8A-4147-A177-3AD203B41FA5}">
                      <a16:colId xmlns:a16="http://schemas.microsoft.com/office/drawing/2014/main" val="20001"/>
                    </a:ext>
                  </a:extLst>
                </a:gridCol>
                <a:gridCol w="2246028">
                  <a:extLst>
                    <a:ext uri="{9D8B030D-6E8A-4147-A177-3AD203B41FA5}">
                      <a16:colId xmlns:a16="http://schemas.microsoft.com/office/drawing/2014/main" val="20002"/>
                    </a:ext>
                  </a:extLst>
                </a:gridCol>
                <a:gridCol w="1632551">
                  <a:extLst>
                    <a:ext uri="{9D8B030D-6E8A-4147-A177-3AD203B41FA5}">
                      <a16:colId xmlns:a16="http://schemas.microsoft.com/office/drawing/2014/main" val="20003"/>
                    </a:ext>
                  </a:extLst>
                </a:gridCol>
              </a:tblGrid>
              <a:tr h="784854">
                <a:tc>
                  <a:txBody>
                    <a:bodyPr/>
                    <a:lstStyle/>
                    <a:p>
                      <a:pPr algn="ctr">
                        <a:lnSpc>
                          <a:spcPts val="2520"/>
                        </a:lnSpc>
                        <a:defRPr/>
                      </a:pPr>
                      <a:r>
                        <a:rPr lang="en-US" sz="1800">
                          <a:solidFill>
                            <a:srgbClr val="000000"/>
                          </a:solidFill>
                          <a:latin typeface="Lato"/>
                        </a:rPr>
                        <a:t>Đỉnh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Đỉnh kề</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Bold"/>
                        </a:rPr>
                        <a:t>Q</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Bold"/>
                        </a:rPr>
                        <a:t>Close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4854">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4854">
                <a:tc>
                  <a:txBody>
                    <a:bodyPr/>
                    <a:lstStyle/>
                    <a:p>
                      <a:pPr algn="ctr">
                        <a:lnSpc>
                          <a:spcPts val="2520"/>
                        </a:lnSpc>
                        <a:defRPr/>
                      </a:pPr>
                      <a:r>
                        <a:rPr lang="en-US" sz="1800">
                          <a:solidFill>
                            <a:srgbClr val="000000"/>
                          </a:solidFill>
                          <a:latin typeface="Lato"/>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B,C</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400" dirty="0">
                          <a:solidFill>
                            <a:srgbClr val="FF0000"/>
                          </a:solidFill>
                        </a:rPr>
                        <a:t>(B,10) </a:t>
                      </a:r>
                      <a:r>
                        <a:rPr lang="en-US" sz="2400" dirty="0"/>
                        <a:t>(C,20)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02854">
                <a:tc>
                  <a:txBody>
                    <a:bodyPr/>
                    <a:lstStyle/>
                    <a:p>
                      <a:pPr algn="ctr">
                        <a:lnSpc>
                          <a:spcPts val="2520"/>
                        </a:lnSpc>
                        <a:defRPr/>
                      </a:pPr>
                      <a:r>
                        <a:rPr lang="en-US" sz="2000" dirty="0"/>
                        <a:t>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E,D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(C,20) </a:t>
                      </a:r>
                      <a:r>
                        <a:rPr lang="en-US" sz="2000" dirty="0"/>
                        <a:t>(E,20) (D,60)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2" name="TextBox 1">
            <a:extLst>
              <a:ext uri="{FF2B5EF4-FFF2-40B4-BE49-F238E27FC236}">
                <a16:creationId xmlns:a16="http://schemas.microsoft.com/office/drawing/2014/main" id="{AEA18EAD-CF4F-5B3C-E097-DAE8F7AC7D1F}"/>
              </a:ext>
            </a:extLst>
          </p:cNvPr>
          <p:cNvSpPr txBox="1"/>
          <p:nvPr/>
        </p:nvSpPr>
        <p:spPr>
          <a:xfrm>
            <a:off x="8001000" y="876300"/>
            <a:ext cx="7924800" cy="1569660"/>
          </a:xfrm>
          <a:prstGeom prst="rect">
            <a:avLst/>
          </a:prstGeom>
          <a:noFill/>
        </p:spPr>
        <p:txBody>
          <a:bodyPr wrap="square" rtlCol="0">
            <a:spAutoFit/>
          </a:bodyPr>
          <a:lstStyle/>
          <a:p>
            <a:r>
              <a:rPr lang="en-US" sz="3200" dirty="0" err="1"/>
              <a:t>Chọn</a:t>
            </a:r>
            <a:r>
              <a:rPr lang="en-US" sz="3200" dirty="0"/>
              <a:t> </a:t>
            </a:r>
            <a:r>
              <a:rPr lang="en-US" sz="3200" dirty="0" err="1"/>
              <a:t>đỉnh</a:t>
            </a:r>
            <a:r>
              <a:rPr lang="en-US" sz="3200" dirty="0"/>
              <a:t> </a:t>
            </a:r>
            <a:r>
              <a:rPr lang="en-US" sz="3200" dirty="0" err="1"/>
              <a:t>xét</a:t>
            </a:r>
            <a:r>
              <a:rPr lang="en-US" sz="3200" dirty="0"/>
              <a:t> </a:t>
            </a:r>
            <a:r>
              <a:rPr lang="en-US" sz="3200" dirty="0" err="1"/>
              <a:t>tiếp</a:t>
            </a:r>
            <a:r>
              <a:rPr lang="en-US" sz="3200" dirty="0"/>
              <a:t> </a:t>
            </a:r>
            <a:r>
              <a:rPr lang="en-US" sz="3200" dirty="0" err="1"/>
              <a:t>theo</a:t>
            </a:r>
            <a:r>
              <a:rPr lang="en-US" sz="3200" dirty="0"/>
              <a:t> </a:t>
            </a:r>
            <a:r>
              <a:rPr lang="en-US" sz="3200" dirty="0" err="1"/>
              <a:t>là</a:t>
            </a:r>
            <a:r>
              <a:rPr lang="en-US" sz="3200" dirty="0"/>
              <a:t> </a:t>
            </a:r>
            <a:r>
              <a:rPr lang="en-US" sz="3200" dirty="0" err="1"/>
              <a:t>đỉnh</a:t>
            </a:r>
            <a:r>
              <a:rPr lang="en-US" sz="3200" dirty="0"/>
              <a:t> </a:t>
            </a:r>
            <a:r>
              <a:rPr lang="en-US" sz="3200" dirty="0" err="1"/>
              <a:t>với</a:t>
            </a:r>
            <a:r>
              <a:rPr lang="en-US" sz="3200" dirty="0"/>
              <a:t> </a:t>
            </a:r>
            <a:r>
              <a:rPr lang="en-US" sz="3200" dirty="0" err="1"/>
              <a:t>trọng</a:t>
            </a:r>
            <a:r>
              <a:rPr lang="en-US" sz="3200" dirty="0"/>
              <a:t> </a:t>
            </a:r>
            <a:r>
              <a:rPr lang="en-US" sz="3200" dirty="0" err="1"/>
              <a:t>số</a:t>
            </a:r>
            <a:r>
              <a:rPr lang="en-US" sz="3200" dirty="0"/>
              <a:t> </a:t>
            </a:r>
            <a:r>
              <a:rPr lang="en-US" sz="3200" dirty="0" err="1"/>
              <a:t>từ</a:t>
            </a:r>
            <a:r>
              <a:rPr lang="en-US" sz="3200" dirty="0"/>
              <a:t> A </a:t>
            </a:r>
            <a:r>
              <a:rPr lang="en-US" sz="3200" dirty="0" err="1"/>
              <a:t>đến</a:t>
            </a:r>
            <a:r>
              <a:rPr lang="en-US" sz="3200" dirty="0"/>
              <a:t> </a:t>
            </a:r>
            <a:r>
              <a:rPr lang="en-US" sz="3200" dirty="0" err="1"/>
              <a:t>đỉnh</a:t>
            </a:r>
            <a:r>
              <a:rPr lang="en-US" sz="3200" dirty="0"/>
              <a:t> </a:t>
            </a:r>
            <a:r>
              <a:rPr lang="en-US" sz="3200" dirty="0" err="1"/>
              <a:t>đó</a:t>
            </a:r>
            <a:r>
              <a:rPr lang="en-US" sz="3200" dirty="0"/>
              <a:t> </a:t>
            </a:r>
            <a:r>
              <a:rPr lang="en-US" sz="3200" dirty="0" err="1"/>
              <a:t>nhỏ</a:t>
            </a:r>
            <a:r>
              <a:rPr lang="en-US" sz="3200" dirty="0"/>
              <a:t> </a:t>
            </a:r>
            <a:r>
              <a:rPr lang="en-US" sz="3200" dirty="0" err="1"/>
              <a:t>nhất</a:t>
            </a:r>
            <a:r>
              <a:rPr lang="en-US" sz="3200" dirty="0"/>
              <a:t>. </a:t>
            </a:r>
            <a:r>
              <a:rPr lang="en-US" sz="3200" dirty="0" err="1"/>
              <a:t>Chọn</a:t>
            </a:r>
            <a:r>
              <a:rPr lang="en-US" sz="3200" dirty="0"/>
              <a:t> </a:t>
            </a:r>
            <a:r>
              <a:rPr lang="en-US" sz="3200" dirty="0" err="1"/>
              <a:t>đỉnh</a:t>
            </a:r>
            <a:r>
              <a:rPr lang="en-US" sz="3200" dirty="0"/>
              <a:t> C. </a:t>
            </a:r>
          </a:p>
          <a:p>
            <a:endParaRPr lang="en-US" sz="3200" dirty="0"/>
          </a:p>
        </p:txBody>
      </p:sp>
      <p:pic>
        <p:nvPicPr>
          <p:cNvPr id="3" name="Picture 2">
            <a:extLst>
              <a:ext uri="{FF2B5EF4-FFF2-40B4-BE49-F238E27FC236}">
                <a16:creationId xmlns:a16="http://schemas.microsoft.com/office/drawing/2014/main" id="{71B2CC66-55B3-FE0D-167E-E324C6014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0520" y="2676918"/>
            <a:ext cx="9210643" cy="4933164"/>
          </a:xfrm>
          <a:prstGeom prst="rect">
            <a:avLst/>
          </a:prstGeom>
        </p:spPr>
      </p:pic>
      <p:pic>
        <p:nvPicPr>
          <p:cNvPr id="6" name="Picture 5">
            <a:extLst>
              <a:ext uri="{FF2B5EF4-FFF2-40B4-BE49-F238E27FC236}">
                <a16:creationId xmlns:a16="http://schemas.microsoft.com/office/drawing/2014/main" id="{0EEF88D8-774A-5ED3-BC7C-7CB0F3C1D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3276" y="2468820"/>
            <a:ext cx="9204564" cy="5011559"/>
          </a:xfrm>
          <a:prstGeom prst="rect">
            <a:avLst/>
          </a:prstGeom>
        </p:spPr>
      </p:pic>
      <p:graphicFrame>
        <p:nvGraphicFramePr>
          <p:cNvPr id="8" name="Table 7">
            <a:extLst>
              <a:ext uri="{FF2B5EF4-FFF2-40B4-BE49-F238E27FC236}">
                <a16:creationId xmlns:a16="http://schemas.microsoft.com/office/drawing/2014/main" id="{E2E9D410-CD3E-DC24-1106-960A62C322E4}"/>
              </a:ext>
            </a:extLst>
          </p:cNvPr>
          <p:cNvGraphicFramePr>
            <a:graphicFrameLocks noGrp="1"/>
          </p:cNvGraphicFramePr>
          <p:nvPr>
            <p:extLst>
              <p:ext uri="{D42A27DB-BD31-4B8C-83A1-F6EECF244321}">
                <p14:modId xmlns:p14="http://schemas.microsoft.com/office/powerpoint/2010/main" val="97760457"/>
              </p:ext>
            </p:extLst>
          </p:nvPr>
        </p:nvGraphicFramePr>
        <p:xfrm>
          <a:off x="1257520" y="8234699"/>
          <a:ext cx="12191998" cy="79248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1872970044"/>
                    </a:ext>
                  </a:extLst>
                </a:gridCol>
                <a:gridCol w="1741714">
                  <a:extLst>
                    <a:ext uri="{9D8B030D-6E8A-4147-A177-3AD203B41FA5}">
                      <a16:colId xmlns:a16="http://schemas.microsoft.com/office/drawing/2014/main" val="2344959634"/>
                    </a:ext>
                  </a:extLst>
                </a:gridCol>
                <a:gridCol w="1741714">
                  <a:extLst>
                    <a:ext uri="{9D8B030D-6E8A-4147-A177-3AD203B41FA5}">
                      <a16:colId xmlns:a16="http://schemas.microsoft.com/office/drawing/2014/main" val="2085687099"/>
                    </a:ext>
                  </a:extLst>
                </a:gridCol>
                <a:gridCol w="1741714">
                  <a:extLst>
                    <a:ext uri="{9D8B030D-6E8A-4147-A177-3AD203B41FA5}">
                      <a16:colId xmlns:a16="http://schemas.microsoft.com/office/drawing/2014/main" val="4105585359"/>
                    </a:ext>
                  </a:extLst>
                </a:gridCol>
                <a:gridCol w="1741714">
                  <a:extLst>
                    <a:ext uri="{9D8B030D-6E8A-4147-A177-3AD203B41FA5}">
                      <a16:colId xmlns:a16="http://schemas.microsoft.com/office/drawing/2014/main" val="1248674830"/>
                    </a:ext>
                  </a:extLst>
                </a:gridCol>
                <a:gridCol w="1741714">
                  <a:extLst>
                    <a:ext uri="{9D8B030D-6E8A-4147-A177-3AD203B41FA5}">
                      <a16:colId xmlns:a16="http://schemas.microsoft.com/office/drawing/2014/main" val="947336369"/>
                    </a:ext>
                  </a:extLst>
                </a:gridCol>
                <a:gridCol w="1741714">
                  <a:extLst>
                    <a:ext uri="{9D8B030D-6E8A-4147-A177-3AD203B41FA5}">
                      <a16:colId xmlns:a16="http://schemas.microsoft.com/office/drawing/2014/main" val="1304531747"/>
                    </a:ext>
                  </a:extLst>
                </a:gridCol>
              </a:tblGrid>
              <a:tr h="370840">
                <a:tc>
                  <a:txBody>
                    <a:bodyPr/>
                    <a:lstStyle/>
                    <a:p>
                      <a:r>
                        <a:rPr lang="en-US" sz="2000" b="1" dirty="0" err="1"/>
                        <a:t>i</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3996953"/>
                  </a:ext>
                </a:extLst>
              </a:tr>
              <a:tr h="370840">
                <a:tc>
                  <a:txBody>
                    <a:bodyPr/>
                    <a:lstStyle/>
                    <a:p>
                      <a:r>
                        <a:rPr lang="en-US" sz="2000" b="1" dirty="0"/>
                        <a:t>Pre[</a:t>
                      </a:r>
                      <a:r>
                        <a:rPr lang="en-US" sz="2000" b="1" dirty="0" err="1"/>
                        <a:t>i</a:t>
                      </a:r>
                      <a:r>
                        <a:rPr lang="en-US" sz="20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0997214"/>
                  </a:ext>
                </a:extLst>
              </a:tr>
            </a:tbl>
          </a:graphicData>
        </a:graphic>
      </p:graphicFrame>
    </p:spTree>
    <p:extLst>
      <p:ext uri="{BB962C8B-B14F-4D97-AF65-F5344CB8AC3E}">
        <p14:creationId xmlns:p14="http://schemas.microsoft.com/office/powerpoint/2010/main" val="275855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Table 2">
            <a:extLst>
              <a:ext uri="{FF2B5EF4-FFF2-40B4-BE49-F238E27FC236}">
                <a16:creationId xmlns:a16="http://schemas.microsoft.com/office/drawing/2014/main" id="{852BA607-C702-FEF8-DCEA-6F51FB425831}"/>
              </a:ext>
            </a:extLst>
          </p:cNvPr>
          <p:cNvGraphicFramePr>
            <a:graphicFrameLocks noGrp="1"/>
          </p:cNvGraphicFramePr>
          <p:nvPr>
            <p:extLst>
              <p:ext uri="{D42A27DB-BD31-4B8C-83A1-F6EECF244321}">
                <p14:modId xmlns:p14="http://schemas.microsoft.com/office/powerpoint/2010/main" val="3643545736"/>
              </p:ext>
            </p:extLst>
          </p:nvPr>
        </p:nvGraphicFramePr>
        <p:xfrm>
          <a:off x="1295400" y="647700"/>
          <a:ext cx="6058119" cy="7860256"/>
        </p:xfrm>
        <a:graphic>
          <a:graphicData uri="http://schemas.openxmlformats.org/drawingml/2006/table">
            <a:tbl>
              <a:tblPr/>
              <a:tblGrid>
                <a:gridCol w="919162">
                  <a:extLst>
                    <a:ext uri="{9D8B030D-6E8A-4147-A177-3AD203B41FA5}">
                      <a16:colId xmlns:a16="http://schemas.microsoft.com/office/drawing/2014/main" val="20000"/>
                    </a:ext>
                  </a:extLst>
                </a:gridCol>
                <a:gridCol w="1260378">
                  <a:extLst>
                    <a:ext uri="{9D8B030D-6E8A-4147-A177-3AD203B41FA5}">
                      <a16:colId xmlns:a16="http://schemas.microsoft.com/office/drawing/2014/main" val="20001"/>
                    </a:ext>
                  </a:extLst>
                </a:gridCol>
                <a:gridCol w="2246028">
                  <a:extLst>
                    <a:ext uri="{9D8B030D-6E8A-4147-A177-3AD203B41FA5}">
                      <a16:colId xmlns:a16="http://schemas.microsoft.com/office/drawing/2014/main" val="20002"/>
                    </a:ext>
                  </a:extLst>
                </a:gridCol>
                <a:gridCol w="1632551">
                  <a:extLst>
                    <a:ext uri="{9D8B030D-6E8A-4147-A177-3AD203B41FA5}">
                      <a16:colId xmlns:a16="http://schemas.microsoft.com/office/drawing/2014/main" val="20003"/>
                    </a:ext>
                  </a:extLst>
                </a:gridCol>
              </a:tblGrid>
              <a:tr h="784854">
                <a:tc>
                  <a:txBody>
                    <a:bodyPr/>
                    <a:lstStyle/>
                    <a:p>
                      <a:pPr algn="ctr">
                        <a:lnSpc>
                          <a:spcPts val="2520"/>
                        </a:lnSpc>
                        <a:defRPr/>
                      </a:pPr>
                      <a:r>
                        <a:rPr lang="en-US" sz="1800">
                          <a:solidFill>
                            <a:srgbClr val="000000"/>
                          </a:solidFill>
                          <a:latin typeface="Lato"/>
                        </a:rPr>
                        <a:t>Đỉnh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Đỉnh kề</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Bold"/>
                        </a:rPr>
                        <a:t>Q</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Bold"/>
                        </a:rPr>
                        <a:t>Close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4854">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4854">
                <a:tc>
                  <a:txBody>
                    <a:bodyPr/>
                    <a:lstStyle/>
                    <a:p>
                      <a:pPr algn="ctr">
                        <a:lnSpc>
                          <a:spcPts val="2520"/>
                        </a:lnSpc>
                        <a:defRPr/>
                      </a:pPr>
                      <a:r>
                        <a:rPr lang="en-US" sz="1800">
                          <a:solidFill>
                            <a:srgbClr val="000000"/>
                          </a:solidFill>
                          <a:latin typeface="Lato"/>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B,C</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400" dirty="0">
                          <a:solidFill>
                            <a:srgbClr val="FF0000"/>
                          </a:solidFill>
                        </a:rPr>
                        <a:t>(B,10) </a:t>
                      </a:r>
                      <a:r>
                        <a:rPr lang="en-US" sz="2400" dirty="0"/>
                        <a:t>(C,20)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02854">
                <a:tc>
                  <a:txBody>
                    <a:bodyPr/>
                    <a:lstStyle/>
                    <a:p>
                      <a:pPr algn="ctr">
                        <a:lnSpc>
                          <a:spcPts val="2520"/>
                        </a:lnSpc>
                        <a:defRPr/>
                      </a:pPr>
                      <a:r>
                        <a:rPr lang="en-US" sz="2000" dirty="0"/>
                        <a:t>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E,D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(C,20) </a:t>
                      </a:r>
                      <a:r>
                        <a:rPr lang="en-US" sz="2000" dirty="0"/>
                        <a:t>(E,20) (D,60)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00710">
                <a:tc>
                  <a:txBody>
                    <a:bodyPr/>
                    <a:lstStyle/>
                    <a:p>
                      <a:pPr algn="ctr">
                        <a:lnSpc>
                          <a:spcPts val="2520"/>
                        </a:lnSpc>
                        <a:defRPr/>
                      </a:pPr>
                      <a:r>
                        <a:rPr lang="en-US" sz="2000" dirty="0"/>
                        <a:t>C</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E, 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chemeClr val="tx1"/>
                          </a:solidFill>
                        </a:rPr>
                        <a:t>(E,20) (D,40)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{A,B,C}</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2" name="TextBox 1">
            <a:extLst>
              <a:ext uri="{FF2B5EF4-FFF2-40B4-BE49-F238E27FC236}">
                <a16:creationId xmlns:a16="http://schemas.microsoft.com/office/drawing/2014/main" id="{76DEB13A-DCCB-7430-0D7F-5831C55A5324}"/>
              </a:ext>
            </a:extLst>
          </p:cNvPr>
          <p:cNvSpPr txBox="1"/>
          <p:nvPr/>
        </p:nvSpPr>
        <p:spPr>
          <a:xfrm>
            <a:off x="8267700" y="640080"/>
            <a:ext cx="8610600" cy="3539430"/>
          </a:xfrm>
          <a:prstGeom prst="rect">
            <a:avLst/>
          </a:prstGeom>
          <a:noFill/>
        </p:spPr>
        <p:txBody>
          <a:bodyPr wrap="square" rtlCol="0">
            <a:spAutoFit/>
          </a:bodyPr>
          <a:lstStyle/>
          <a:p>
            <a:r>
              <a:rPr lang="en-US" sz="3200" dirty="0" err="1">
                <a:latin typeface="+mj-lt"/>
              </a:rPr>
              <a:t>Đỉnh</a:t>
            </a:r>
            <a:r>
              <a:rPr lang="en-US" sz="3200" dirty="0">
                <a:latin typeface="+mj-lt"/>
              </a:rPr>
              <a:t> C: </a:t>
            </a:r>
            <a:r>
              <a:rPr lang="en-US" sz="3200" dirty="0" err="1">
                <a:latin typeface="+mj-lt"/>
              </a:rPr>
              <a:t>Thêm</a:t>
            </a:r>
            <a:r>
              <a:rPr lang="en-US" sz="3200" dirty="0">
                <a:latin typeface="+mj-lt"/>
              </a:rPr>
              <a:t> C </a:t>
            </a:r>
            <a:r>
              <a:rPr lang="en-US" sz="3200" dirty="0" err="1">
                <a:latin typeface="+mj-lt"/>
              </a:rPr>
              <a:t>vào</a:t>
            </a:r>
            <a:r>
              <a:rPr lang="en-US" sz="3200" dirty="0">
                <a:latin typeface="+mj-lt"/>
              </a:rPr>
              <a:t> </a:t>
            </a:r>
            <a:r>
              <a:rPr lang="en-US" sz="3200" dirty="0" err="1">
                <a:latin typeface="+mj-lt"/>
              </a:rPr>
              <a:t>danh</a:t>
            </a:r>
            <a:r>
              <a:rPr lang="en-US" sz="3200" dirty="0">
                <a:latin typeface="+mj-lt"/>
              </a:rPr>
              <a:t> </a:t>
            </a:r>
            <a:r>
              <a:rPr lang="en-US" sz="3200" dirty="0" err="1">
                <a:latin typeface="+mj-lt"/>
              </a:rPr>
              <a:t>sách</a:t>
            </a:r>
            <a:r>
              <a:rPr lang="en-US" sz="3200" dirty="0">
                <a:latin typeface="+mj-lt"/>
              </a:rPr>
              <a:t> </a:t>
            </a:r>
            <a:r>
              <a:rPr lang="en-US" sz="3200" dirty="0" err="1">
                <a:latin typeface="+mj-lt"/>
              </a:rPr>
              <a:t>đỉnh</a:t>
            </a:r>
            <a:r>
              <a:rPr lang="en-US" sz="3200" dirty="0">
                <a:latin typeface="+mj-lt"/>
              </a:rPr>
              <a:t> </a:t>
            </a:r>
            <a:r>
              <a:rPr lang="en-US" sz="3200" dirty="0" err="1">
                <a:latin typeface="+mj-lt"/>
              </a:rPr>
              <a:t>đã</a:t>
            </a:r>
            <a:r>
              <a:rPr lang="en-US" sz="3200" dirty="0">
                <a:latin typeface="+mj-lt"/>
              </a:rPr>
              <a:t> </a:t>
            </a:r>
            <a:r>
              <a:rPr lang="en-US" sz="3200" dirty="0" err="1">
                <a:latin typeface="+mj-lt"/>
              </a:rPr>
              <a:t>xét</a:t>
            </a:r>
            <a:r>
              <a:rPr lang="en-US" sz="3200" dirty="0">
                <a:latin typeface="+mj-lt"/>
              </a:rPr>
              <a:t>.</a:t>
            </a:r>
          </a:p>
          <a:p>
            <a:r>
              <a:rPr lang="en-US" sz="3200" dirty="0">
                <a:latin typeface="+mj-lt"/>
              </a:rPr>
              <a:t>C </a:t>
            </a:r>
            <a:r>
              <a:rPr lang="en-US" sz="3200" dirty="0" err="1">
                <a:latin typeface="+mj-lt"/>
              </a:rPr>
              <a:t>kề</a:t>
            </a:r>
            <a:r>
              <a:rPr lang="en-US" sz="3200" dirty="0">
                <a:latin typeface="+mj-lt"/>
              </a:rPr>
              <a:t> </a:t>
            </a:r>
            <a:r>
              <a:rPr lang="en-US" sz="3200" dirty="0" err="1">
                <a:latin typeface="+mj-lt"/>
              </a:rPr>
              <a:t>với</a:t>
            </a:r>
            <a:r>
              <a:rPr lang="en-US" sz="3200" dirty="0">
                <a:latin typeface="+mj-lt"/>
              </a:rPr>
              <a:t> E </a:t>
            </a:r>
            <a:r>
              <a:rPr lang="en-US" sz="3200" dirty="0" err="1">
                <a:latin typeface="+mj-lt"/>
              </a:rPr>
              <a:t>và</a:t>
            </a:r>
            <a:r>
              <a:rPr lang="en-US" sz="3200" dirty="0">
                <a:latin typeface="+mj-lt"/>
              </a:rPr>
              <a:t> D.</a:t>
            </a:r>
          </a:p>
          <a:p>
            <a:r>
              <a:rPr lang="en-US" sz="3200" dirty="0" err="1">
                <a:latin typeface="+mj-lt"/>
              </a:rPr>
              <a:t>Thực</a:t>
            </a:r>
            <a:r>
              <a:rPr lang="en-US" sz="3200" dirty="0">
                <a:latin typeface="+mj-lt"/>
              </a:rPr>
              <a:t> </a:t>
            </a:r>
            <a:r>
              <a:rPr lang="en-US" sz="3200" dirty="0" err="1">
                <a:latin typeface="+mj-lt"/>
              </a:rPr>
              <a:t>hiện</a:t>
            </a:r>
            <a:r>
              <a:rPr lang="en-US" sz="3200" dirty="0">
                <a:latin typeface="+mj-lt"/>
              </a:rPr>
              <a:t> so </a:t>
            </a:r>
            <a:r>
              <a:rPr lang="en-US" sz="3200" dirty="0" err="1">
                <a:latin typeface="+mj-lt"/>
              </a:rPr>
              <a:t>sánh</a:t>
            </a:r>
            <a:r>
              <a:rPr lang="en-US" sz="3200" dirty="0">
                <a:latin typeface="+mj-lt"/>
              </a:rPr>
              <a:t>:</a:t>
            </a:r>
          </a:p>
          <a:p>
            <a:r>
              <a:rPr lang="en-US" sz="3200" dirty="0">
                <a:latin typeface="+mj-lt"/>
              </a:rPr>
              <a:t>d[E]=min(d[E], d[C]+CE)=min(20, 20+33)=20</a:t>
            </a:r>
          </a:p>
          <a:p>
            <a:r>
              <a:rPr lang="en-US" sz="3200" dirty="0">
                <a:latin typeface="+mj-lt"/>
              </a:rPr>
              <a:t>d[D]=min(d[D], d[C]+CD)=min(60, 20+20)=40</a:t>
            </a:r>
          </a:p>
          <a:p>
            <a:r>
              <a:rPr lang="en-US" sz="3200" dirty="0" err="1">
                <a:latin typeface="+mj-lt"/>
              </a:rPr>
              <a:t>Đặt</a:t>
            </a:r>
            <a:r>
              <a:rPr lang="en-US" sz="3200" dirty="0">
                <a:latin typeface="+mj-lt"/>
              </a:rPr>
              <a:t> pre[D]=C</a:t>
            </a:r>
          </a:p>
          <a:p>
            <a:endParaRPr lang="en-US" sz="3200" dirty="0"/>
          </a:p>
        </p:txBody>
      </p:sp>
      <p:pic>
        <p:nvPicPr>
          <p:cNvPr id="3" name="Picture 2">
            <a:extLst>
              <a:ext uri="{FF2B5EF4-FFF2-40B4-BE49-F238E27FC236}">
                <a16:creationId xmlns:a16="http://schemas.microsoft.com/office/drawing/2014/main" id="{2FF2E658-C469-FDDA-53FD-3F9A99EE1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0718" y="3601711"/>
            <a:ext cx="9204564" cy="5011559"/>
          </a:xfrm>
          <a:prstGeom prst="rect">
            <a:avLst/>
          </a:prstGeom>
        </p:spPr>
      </p:pic>
      <p:graphicFrame>
        <p:nvGraphicFramePr>
          <p:cNvPr id="4" name="Table 3">
            <a:extLst>
              <a:ext uri="{FF2B5EF4-FFF2-40B4-BE49-F238E27FC236}">
                <a16:creationId xmlns:a16="http://schemas.microsoft.com/office/drawing/2014/main" id="{C06EB73C-7025-0C97-79A2-E5F2857B20F9}"/>
              </a:ext>
            </a:extLst>
          </p:cNvPr>
          <p:cNvGraphicFramePr>
            <a:graphicFrameLocks noGrp="1"/>
          </p:cNvGraphicFramePr>
          <p:nvPr>
            <p:extLst>
              <p:ext uri="{D42A27DB-BD31-4B8C-83A1-F6EECF244321}">
                <p14:modId xmlns:p14="http://schemas.microsoft.com/office/powerpoint/2010/main" val="3427252573"/>
              </p:ext>
            </p:extLst>
          </p:nvPr>
        </p:nvGraphicFramePr>
        <p:xfrm>
          <a:off x="1657461" y="8823960"/>
          <a:ext cx="12191998" cy="79248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1872970044"/>
                    </a:ext>
                  </a:extLst>
                </a:gridCol>
                <a:gridCol w="1741714">
                  <a:extLst>
                    <a:ext uri="{9D8B030D-6E8A-4147-A177-3AD203B41FA5}">
                      <a16:colId xmlns:a16="http://schemas.microsoft.com/office/drawing/2014/main" val="2344959634"/>
                    </a:ext>
                  </a:extLst>
                </a:gridCol>
                <a:gridCol w="1741714">
                  <a:extLst>
                    <a:ext uri="{9D8B030D-6E8A-4147-A177-3AD203B41FA5}">
                      <a16:colId xmlns:a16="http://schemas.microsoft.com/office/drawing/2014/main" val="2085687099"/>
                    </a:ext>
                  </a:extLst>
                </a:gridCol>
                <a:gridCol w="1741714">
                  <a:extLst>
                    <a:ext uri="{9D8B030D-6E8A-4147-A177-3AD203B41FA5}">
                      <a16:colId xmlns:a16="http://schemas.microsoft.com/office/drawing/2014/main" val="4105585359"/>
                    </a:ext>
                  </a:extLst>
                </a:gridCol>
                <a:gridCol w="1741714">
                  <a:extLst>
                    <a:ext uri="{9D8B030D-6E8A-4147-A177-3AD203B41FA5}">
                      <a16:colId xmlns:a16="http://schemas.microsoft.com/office/drawing/2014/main" val="1248674830"/>
                    </a:ext>
                  </a:extLst>
                </a:gridCol>
                <a:gridCol w="1741714">
                  <a:extLst>
                    <a:ext uri="{9D8B030D-6E8A-4147-A177-3AD203B41FA5}">
                      <a16:colId xmlns:a16="http://schemas.microsoft.com/office/drawing/2014/main" val="947336369"/>
                    </a:ext>
                  </a:extLst>
                </a:gridCol>
                <a:gridCol w="1741714">
                  <a:extLst>
                    <a:ext uri="{9D8B030D-6E8A-4147-A177-3AD203B41FA5}">
                      <a16:colId xmlns:a16="http://schemas.microsoft.com/office/drawing/2014/main" val="1304531747"/>
                    </a:ext>
                  </a:extLst>
                </a:gridCol>
              </a:tblGrid>
              <a:tr h="370840">
                <a:tc>
                  <a:txBody>
                    <a:bodyPr/>
                    <a:lstStyle/>
                    <a:p>
                      <a:r>
                        <a:rPr lang="en-US" sz="2000" b="1" dirty="0" err="1"/>
                        <a:t>i</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3996953"/>
                  </a:ext>
                </a:extLst>
              </a:tr>
              <a:tr h="370840">
                <a:tc>
                  <a:txBody>
                    <a:bodyPr/>
                    <a:lstStyle/>
                    <a:p>
                      <a:r>
                        <a:rPr lang="en-US" sz="2000" b="1" dirty="0"/>
                        <a:t>Pre[</a:t>
                      </a:r>
                      <a:r>
                        <a:rPr lang="en-US" sz="2000" b="1" dirty="0" err="1"/>
                        <a:t>i</a:t>
                      </a:r>
                      <a:r>
                        <a:rPr lang="en-US" sz="20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0997214"/>
                  </a:ext>
                </a:extLst>
              </a:tr>
            </a:tbl>
          </a:graphicData>
        </a:graphic>
      </p:graphicFrame>
      <p:graphicFrame>
        <p:nvGraphicFramePr>
          <p:cNvPr id="6" name="Table 5">
            <a:extLst>
              <a:ext uri="{FF2B5EF4-FFF2-40B4-BE49-F238E27FC236}">
                <a16:creationId xmlns:a16="http://schemas.microsoft.com/office/drawing/2014/main" id="{BB0A0C11-3F1E-FAA1-C2FD-46FB502A8447}"/>
              </a:ext>
            </a:extLst>
          </p:cNvPr>
          <p:cNvGraphicFramePr>
            <a:graphicFrameLocks noGrp="1"/>
          </p:cNvGraphicFramePr>
          <p:nvPr>
            <p:extLst>
              <p:ext uri="{D42A27DB-BD31-4B8C-83A1-F6EECF244321}">
                <p14:modId xmlns:p14="http://schemas.microsoft.com/office/powerpoint/2010/main" val="3017083218"/>
              </p:ext>
            </p:extLst>
          </p:nvPr>
        </p:nvGraphicFramePr>
        <p:xfrm>
          <a:off x="1657461" y="8823960"/>
          <a:ext cx="12191998" cy="79248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1872970044"/>
                    </a:ext>
                  </a:extLst>
                </a:gridCol>
                <a:gridCol w="1741714">
                  <a:extLst>
                    <a:ext uri="{9D8B030D-6E8A-4147-A177-3AD203B41FA5}">
                      <a16:colId xmlns:a16="http://schemas.microsoft.com/office/drawing/2014/main" val="2344959634"/>
                    </a:ext>
                  </a:extLst>
                </a:gridCol>
                <a:gridCol w="1741714">
                  <a:extLst>
                    <a:ext uri="{9D8B030D-6E8A-4147-A177-3AD203B41FA5}">
                      <a16:colId xmlns:a16="http://schemas.microsoft.com/office/drawing/2014/main" val="2085687099"/>
                    </a:ext>
                  </a:extLst>
                </a:gridCol>
                <a:gridCol w="1741714">
                  <a:extLst>
                    <a:ext uri="{9D8B030D-6E8A-4147-A177-3AD203B41FA5}">
                      <a16:colId xmlns:a16="http://schemas.microsoft.com/office/drawing/2014/main" val="4105585359"/>
                    </a:ext>
                  </a:extLst>
                </a:gridCol>
                <a:gridCol w="1741714">
                  <a:extLst>
                    <a:ext uri="{9D8B030D-6E8A-4147-A177-3AD203B41FA5}">
                      <a16:colId xmlns:a16="http://schemas.microsoft.com/office/drawing/2014/main" val="1248674830"/>
                    </a:ext>
                  </a:extLst>
                </a:gridCol>
                <a:gridCol w="1741714">
                  <a:extLst>
                    <a:ext uri="{9D8B030D-6E8A-4147-A177-3AD203B41FA5}">
                      <a16:colId xmlns:a16="http://schemas.microsoft.com/office/drawing/2014/main" val="947336369"/>
                    </a:ext>
                  </a:extLst>
                </a:gridCol>
                <a:gridCol w="1741714">
                  <a:extLst>
                    <a:ext uri="{9D8B030D-6E8A-4147-A177-3AD203B41FA5}">
                      <a16:colId xmlns:a16="http://schemas.microsoft.com/office/drawing/2014/main" val="1304531747"/>
                    </a:ext>
                  </a:extLst>
                </a:gridCol>
              </a:tblGrid>
              <a:tr h="370840">
                <a:tc>
                  <a:txBody>
                    <a:bodyPr/>
                    <a:lstStyle/>
                    <a:p>
                      <a:r>
                        <a:rPr lang="en-US" sz="2000" b="1" dirty="0" err="1"/>
                        <a:t>i</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3996953"/>
                  </a:ext>
                </a:extLst>
              </a:tr>
              <a:tr h="370840">
                <a:tc>
                  <a:txBody>
                    <a:bodyPr/>
                    <a:lstStyle/>
                    <a:p>
                      <a:r>
                        <a:rPr lang="en-US" sz="2000" b="1" dirty="0"/>
                        <a:t>Pre[</a:t>
                      </a:r>
                      <a:r>
                        <a:rPr lang="en-US" sz="2000" b="1" dirty="0" err="1"/>
                        <a:t>i</a:t>
                      </a:r>
                      <a:r>
                        <a:rPr lang="en-US" sz="20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b="1"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0997214"/>
                  </a:ext>
                </a:extLst>
              </a:tr>
            </a:tbl>
          </a:graphicData>
        </a:graphic>
      </p:graphicFrame>
    </p:spTree>
    <p:extLst>
      <p:ext uri="{BB962C8B-B14F-4D97-AF65-F5344CB8AC3E}">
        <p14:creationId xmlns:p14="http://schemas.microsoft.com/office/powerpoint/2010/main" val="251540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Table 2">
            <a:extLst>
              <a:ext uri="{FF2B5EF4-FFF2-40B4-BE49-F238E27FC236}">
                <a16:creationId xmlns:a16="http://schemas.microsoft.com/office/drawing/2014/main" id="{852BA607-C702-FEF8-DCEA-6F51FB425831}"/>
              </a:ext>
            </a:extLst>
          </p:cNvPr>
          <p:cNvGraphicFramePr>
            <a:graphicFrameLocks noGrp="1"/>
          </p:cNvGraphicFramePr>
          <p:nvPr>
            <p:extLst>
              <p:ext uri="{D42A27DB-BD31-4B8C-83A1-F6EECF244321}">
                <p14:modId xmlns:p14="http://schemas.microsoft.com/office/powerpoint/2010/main" val="4037446350"/>
              </p:ext>
            </p:extLst>
          </p:nvPr>
        </p:nvGraphicFramePr>
        <p:xfrm>
          <a:off x="1295400" y="647700"/>
          <a:ext cx="6058119" cy="7860256"/>
        </p:xfrm>
        <a:graphic>
          <a:graphicData uri="http://schemas.openxmlformats.org/drawingml/2006/table">
            <a:tbl>
              <a:tblPr/>
              <a:tblGrid>
                <a:gridCol w="919162">
                  <a:extLst>
                    <a:ext uri="{9D8B030D-6E8A-4147-A177-3AD203B41FA5}">
                      <a16:colId xmlns:a16="http://schemas.microsoft.com/office/drawing/2014/main" val="20000"/>
                    </a:ext>
                  </a:extLst>
                </a:gridCol>
                <a:gridCol w="1260378">
                  <a:extLst>
                    <a:ext uri="{9D8B030D-6E8A-4147-A177-3AD203B41FA5}">
                      <a16:colId xmlns:a16="http://schemas.microsoft.com/office/drawing/2014/main" val="20001"/>
                    </a:ext>
                  </a:extLst>
                </a:gridCol>
                <a:gridCol w="2246028">
                  <a:extLst>
                    <a:ext uri="{9D8B030D-6E8A-4147-A177-3AD203B41FA5}">
                      <a16:colId xmlns:a16="http://schemas.microsoft.com/office/drawing/2014/main" val="20002"/>
                    </a:ext>
                  </a:extLst>
                </a:gridCol>
                <a:gridCol w="1632551">
                  <a:extLst>
                    <a:ext uri="{9D8B030D-6E8A-4147-A177-3AD203B41FA5}">
                      <a16:colId xmlns:a16="http://schemas.microsoft.com/office/drawing/2014/main" val="20003"/>
                    </a:ext>
                  </a:extLst>
                </a:gridCol>
              </a:tblGrid>
              <a:tr h="784854">
                <a:tc>
                  <a:txBody>
                    <a:bodyPr/>
                    <a:lstStyle/>
                    <a:p>
                      <a:pPr algn="ctr">
                        <a:lnSpc>
                          <a:spcPts val="2520"/>
                        </a:lnSpc>
                        <a:defRPr/>
                      </a:pPr>
                      <a:r>
                        <a:rPr lang="en-US" sz="1800">
                          <a:solidFill>
                            <a:srgbClr val="000000"/>
                          </a:solidFill>
                          <a:latin typeface="Lato"/>
                        </a:rPr>
                        <a:t>Đỉnh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Đỉnh kề</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Bold"/>
                        </a:rPr>
                        <a:t>Q</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Bold"/>
                        </a:rPr>
                        <a:t>Close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4854">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4854">
                <a:tc>
                  <a:txBody>
                    <a:bodyPr/>
                    <a:lstStyle/>
                    <a:p>
                      <a:pPr algn="ctr">
                        <a:lnSpc>
                          <a:spcPts val="2520"/>
                        </a:lnSpc>
                        <a:defRPr/>
                      </a:pPr>
                      <a:r>
                        <a:rPr lang="en-US" sz="1800">
                          <a:solidFill>
                            <a:srgbClr val="000000"/>
                          </a:solidFill>
                          <a:latin typeface="Lato"/>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B,C</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400" dirty="0">
                          <a:solidFill>
                            <a:srgbClr val="FF0000"/>
                          </a:solidFill>
                        </a:rPr>
                        <a:t>(B,10) </a:t>
                      </a:r>
                      <a:r>
                        <a:rPr lang="en-US" sz="2400" dirty="0"/>
                        <a:t>(C,20)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02854">
                <a:tc>
                  <a:txBody>
                    <a:bodyPr/>
                    <a:lstStyle/>
                    <a:p>
                      <a:pPr algn="ctr">
                        <a:lnSpc>
                          <a:spcPts val="2520"/>
                        </a:lnSpc>
                        <a:defRPr/>
                      </a:pPr>
                      <a:r>
                        <a:rPr lang="en-US" sz="2000" dirty="0"/>
                        <a:t>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E,D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(C,20) </a:t>
                      </a:r>
                      <a:r>
                        <a:rPr lang="en-US" sz="2000" dirty="0"/>
                        <a:t>(E,20) (D,60)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00710">
                <a:tc>
                  <a:txBody>
                    <a:bodyPr/>
                    <a:lstStyle/>
                    <a:p>
                      <a:pPr algn="ctr">
                        <a:lnSpc>
                          <a:spcPts val="2520"/>
                        </a:lnSpc>
                        <a:defRPr/>
                      </a:pPr>
                      <a:r>
                        <a:rPr lang="en-US" sz="2000" dirty="0"/>
                        <a:t>C</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E, 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(E,20) </a:t>
                      </a:r>
                      <a:r>
                        <a:rPr lang="en-US" sz="2000" dirty="0">
                          <a:solidFill>
                            <a:schemeClr val="tx1"/>
                          </a:solidFill>
                        </a:rPr>
                        <a:t>(D,40)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{A,B,C}</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2" name="TextBox 1">
            <a:extLst>
              <a:ext uri="{FF2B5EF4-FFF2-40B4-BE49-F238E27FC236}">
                <a16:creationId xmlns:a16="http://schemas.microsoft.com/office/drawing/2014/main" id="{76DEB13A-DCCB-7430-0D7F-5831C55A5324}"/>
              </a:ext>
            </a:extLst>
          </p:cNvPr>
          <p:cNvSpPr txBox="1"/>
          <p:nvPr/>
        </p:nvSpPr>
        <p:spPr>
          <a:xfrm>
            <a:off x="8267700" y="640080"/>
            <a:ext cx="8610600" cy="1569660"/>
          </a:xfrm>
          <a:prstGeom prst="rect">
            <a:avLst/>
          </a:prstGeom>
          <a:noFill/>
        </p:spPr>
        <p:txBody>
          <a:bodyPr wrap="square" rtlCol="0">
            <a:spAutoFit/>
          </a:bodyPr>
          <a:lstStyle/>
          <a:p>
            <a:r>
              <a:rPr lang="en-US" sz="3200" dirty="0" err="1"/>
              <a:t>Chọn</a:t>
            </a:r>
            <a:r>
              <a:rPr lang="en-US" sz="3200" dirty="0"/>
              <a:t> </a:t>
            </a:r>
            <a:r>
              <a:rPr lang="en-US" sz="3200" dirty="0" err="1"/>
              <a:t>đỉnh</a:t>
            </a:r>
            <a:r>
              <a:rPr lang="en-US" sz="3200" dirty="0"/>
              <a:t> </a:t>
            </a:r>
            <a:r>
              <a:rPr lang="en-US" sz="3200" dirty="0" err="1"/>
              <a:t>xét</a:t>
            </a:r>
            <a:r>
              <a:rPr lang="en-US" sz="3200" dirty="0"/>
              <a:t> </a:t>
            </a:r>
            <a:r>
              <a:rPr lang="en-US" sz="3200" dirty="0" err="1"/>
              <a:t>tiếp</a:t>
            </a:r>
            <a:r>
              <a:rPr lang="en-US" sz="3200" dirty="0"/>
              <a:t> </a:t>
            </a:r>
            <a:r>
              <a:rPr lang="en-US" sz="3200" dirty="0" err="1"/>
              <a:t>theo</a:t>
            </a:r>
            <a:r>
              <a:rPr lang="en-US" sz="3200" dirty="0"/>
              <a:t> </a:t>
            </a:r>
            <a:r>
              <a:rPr lang="en-US" sz="3200" dirty="0" err="1"/>
              <a:t>là</a:t>
            </a:r>
            <a:r>
              <a:rPr lang="en-US" sz="3200" dirty="0"/>
              <a:t> </a:t>
            </a:r>
            <a:r>
              <a:rPr lang="en-US" sz="3200" dirty="0" err="1"/>
              <a:t>đỉnh</a:t>
            </a:r>
            <a:r>
              <a:rPr lang="en-US" sz="3200" dirty="0"/>
              <a:t> </a:t>
            </a:r>
            <a:r>
              <a:rPr lang="en-US" sz="3200" dirty="0" err="1"/>
              <a:t>với</a:t>
            </a:r>
            <a:r>
              <a:rPr lang="en-US" sz="3200" dirty="0"/>
              <a:t> </a:t>
            </a:r>
            <a:r>
              <a:rPr lang="en-US" sz="3200" dirty="0" err="1"/>
              <a:t>trọng</a:t>
            </a:r>
            <a:r>
              <a:rPr lang="en-US" sz="3200" dirty="0"/>
              <a:t> </a:t>
            </a:r>
            <a:r>
              <a:rPr lang="en-US" sz="3200" dirty="0" err="1"/>
              <a:t>số</a:t>
            </a:r>
            <a:r>
              <a:rPr lang="en-US" sz="3200" dirty="0"/>
              <a:t> </a:t>
            </a:r>
            <a:r>
              <a:rPr lang="en-US" sz="3200" dirty="0" err="1"/>
              <a:t>từ</a:t>
            </a:r>
            <a:r>
              <a:rPr lang="en-US" sz="3200" dirty="0"/>
              <a:t> A </a:t>
            </a:r>
            <a:r>
              <a:rPr lang="en-US" sz="3200" dirty="0" err="1"/>
              <a:t>đến</a:t>
            </a:r>
            <a:r>
              <a:rPr lang="en-US" sz="3200" dirty="0"/>
              <a:t> </a:t>
            </a:r>
            <a:r>
              <a:rPr lang="en-US" sz="3200" dirty="0" err="1"/>
              <a:t>đỉnh</a:t>
            </a:r>
            <a:r>
              <a:rPr lang="en-US" sz="3200" dirty="0"/>
              <a:t> </a:t>
            </a:r>
            <a:r>
              <a:rPr lang="en-US" sz="3200" dirty="0" err="1"/>
              <a:t>đó</a:t>
            </a:r>
            <a:r>
              <a:rPr lang="en-US" sz="3200" dirty="0"/>
              <a:t> </a:t>
            </a:r>
            <a:r>
              <a:rPr lang="en-US" sz="3200" dirty="0" err="1"/>
              <a:t>nhỏ</a:t>
            </a:r>
            <a:r>
              <a:rPr lang="en-US" sz="3200" dirty="0"/>
              <a:t> </a:t>
            </a:r>
            <a:r>
              <a:rPr lang="en-US" sz="3200" dirty="0" err="1"/>
              <a:t>nhất</a:t>
            </a:r>
            <a:r>
              <a:rPr lang="en-US" sz="3200" dirty="0"/>
              <a:t>. </a:t>
            </a:r>
            <a:r>
              <a:rPr lang="en-US" sz="3200" dirty="0" err="1"/>
              <a:t>Chọn</a:t>
            </a:r>
            <a:r>
              <a:rPr lang="en-US" sz="3200" dirty="0"/>
              <a:t> </a:t>
            </a:r>
            <a:r>
              <a:rPr lang="en-US" sz="3200" dirty="0" err="1"/>
              <a:t>đỉnh</a:t>
            </a:r>
            <a:r>
              <a:rPr lang="en-US" sz="3200" dirty="0"/>
              <a:t> E. </a:t>
            </a:r>
          </a:p>
          <a:p>
            <a:endParaRPr lang="en-US" sz="3200" dirty="0"/>
          </a:p>
        </p:txBody>
      </p:sp>
      <p:pic>
        <p:nvPicPr>
          <p:cNvPr id="3" name="Picture 2">
            <a:extLst>
              <a:ext uri="{FF2B5EF4-FFF2-40B4-BE49-F238E27FC236}">
                <a16:creationId xmlns:a16="http://schemas.microsoft.com/office/drawing/2014/main" id="{B536BD40-AD0F-6D7B-CC66-A1B2CF755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0718" y="3009900"/>
            <a:ext cx="9204564" cy="5011559"/>
          </a:xfrm>
          <a:prstGeom prst="rect">
            <a:avLst/>
          </a:prstGeom>
        </p:spPr>
      </p:pic>
      <p:pic>
        <p:nvPicPr>
          <p:cNvPr id="6" name="Picture 5">
            <a:extLst>
              <a:ext uri="{FF2B5EF4-FFF2-40B4-BE49-F238E27FC236}">
                <a16:creationId xmlns:a16="http://schemas.microsoft.com/office/drawing/2014/main" id="{B55B16E9-965C-2A64-2D19-44D188FF1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7700" y="2657732"/>
            <a:ext cx="9692251" cy="5386587"/>
          </a:xfrm>
          <a:prstGeom prst="rect">
            <a:avLst/>
          </a:prstGeom>
        </p:spPr>
      </p:pic>
      <p:graphicFrame>
        <p:nvGraphicFramePr>
          <p:cNvPr id="8" name="Table 7">
            <a:extLst>
              <a:ext uri="{FF2B5EF4-FFF2-40B4-BE49-F238E27FC236}">
                <a16:creationId xmlns:a16="http://schemas.microsoft.com/office/drawing/2014/main" id="{BAAAAC50-CDD7-6515-A034-68CC0FBE19C7}"/>
              </a:ext>
            </a:extLst>
          </p:cNvPr>
          <p:cNvGraphicFramePr>
            <a:graphicFrameLocks noGrp="1"/>
          </p:cNvGraphicFramePr>
          <p:nvPr>
            <p:extLst>
              <p:ext uri="{D42A27DB-BD31-4B8C-83A1-F6EECF244321}">
                <p14:modId xmlns:p14="http://schemas.microsoft.com/office/powerpoint/2010/main" val="634315507"/>
              </p:ext>
            </p:extLst>
          </p:nvPr>
        </p:nvGraphicFramePr>
        <p:xfrm>
          <a:off x="1657461" y="8823960"/>
          <a:ext cx="12191998" cy="79248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1872970044"/>
                    </a:ext>
                  </a:extLst>
                </a:gridCol>
                <a:gridCol w="1741714">
                  <a:extLst>
                    <a:ext uri="{9D8B030D-6E8A-4147-A177-3AD203B41FA5}">
                      <a16:colId xmlns:a16="http://schemas.microsoft.com/office/drawing/2014/main" val="2344959634"/>
                    </a:ext>
                  </a:extLst>
                </a:gridCol>
                <a:gridCol w="1741714">
                  <a:extLst>
                    <a:ext uri="{9D8B030D-6E8A-4147-A177-3AD203B41FA5}">
                      <a16:colId xmlns:a16="http://schemas.microsoft.com/office/drawing/2014/main" val="2085687099"/>
                    </a:ext>
                  </a:extLst>
                </a:gridCol>
                <a:gridCol w="1741714">
                  <a:extLst>
                    <a:ext uri="{9D8B030D-6E8A-4147-A177-3AD203B41FA5}">
                      <a16:colId xmlns:a16="http://schemas.microsoft.com/office/drawing/2014/main" val="4105585359"/>
                    </a:ext>
                  </a:extLst>
                </a:gridCol>
                <a:gridCol w="1741714">
                  <a:extLst>
                    <a:ext uri="{9D8B030D-6E8A-4147-A177-3AD203B41FA5}">
                      <a16:colId xmlns:a16="http://schemas.microsoft.com/office/drawing/2014/main" val="1248674830"/>
                    </a:ext>
                  </a:extLst>
                </a:gridCol>
                <a:gridCol w="1741714">
                  <a:extLst>
                    <a:ext uri="{9D8B030D-6E8A-4147-A177-3AD203B41FA5}">
                      <a16:colId xmlns:a16="http://schemas.microsoft.com/office/drawing/2014/main" val="947336369"/>
                    </a:ext>
                  </a:extLst>
                </a:gridCol>
                <a:gridCol w="1741714">
                  <a:extLst>
                    <a:ext uri="{9D8B030D-6E8A-4147-A177-3AD203B41FA5}">
                      <a16:colId xmlns:a16="http://schemas.microsoft.com/office/drawing/2014/main" val="1304531747"/>
                    </a:ext>
                  </a:extLst>
                </a:gridCol>
              </a:tblGrid>
              <a:tr h="370840">
                <a:tc>
                  <a:txBody>
                    <a:bodyPr/>
                    <a:lstStyle/>
                    <a:p>
                      <a:r>
                        <a:rPr lang="en-US" sz="2000" b="1" dirty="0" err="1"/>
                        <a:t>i</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3996953"/>
                  </a:ext>
                </a:extLst>
              </a:tr>
              <a:tr h="370840">
                <a:tc>
                  <a:txBody>
                    <a:bodyPr/>
                    <a:lstStyle/>
                    <a:p>
                      <a:r>
                        <a:rPr lang="en-US" sz="2000" b="1" dirty="0"/>
                        <a:t>Pre[</a:t>
                      </a:r>
                      <a:r>
                        <a:rPr lang="en-US" sz="2000" b="1" dirty="0" err="1"/>
                        <a:t>i</a:t>
                      </a:r>
                      <a:r>
                        <a:rPr lang="en-US" sz="20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b="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0997214"/>
                  </a:ext>
                </a:extLst>
              </a:tr>
            </a:tbl>
          </a:graphicData>
        </a:graphic>
      </p:graphicFrame>
    </p:spTree>
    <p:extLst>
      <p:ext uri="{BB962C8B-B14F-4D97-AF65-F5344CB8AC3E}">
        <p14:creationId xmlns:p14="http://schemas.microsoft.com/office/powerpoint/2010/main" val="245824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Table 2">
            <a:extLst>
              <a:ext uri="{FF2B5EF4-FFF2-40B4-BE49-F238E27FC236}">
                <a16:creationId xmlns:a16="http://schemas.microsoft.com/office/drawing/2014/main" id="{852BA607-C702-FEF8-DCEA-6F51FB425831}"/>
              </a:ext>
            </a:extLst>
          </p:cNvPr>
          <p:cNvGraphicFramePr>
            <a:graphicFrameLocks noGrp="1"/>
          </p:cNvGraphicFramePr>
          <p:nvPr>
            <p:extLst>
              <p:ext uri="{D42A27DB-BD31-4B8C-83A1-F6EECF244321}">
                <p14:modId xmlns:p14="http://schemas.microsoft.com/office/powerpoint/2010/main" val="29216719"/>
              </p:ext>
            </p:extLst>
          </p:nvPr>
        </p:nvGraphicFramePr>
        <p:xfrm>
          <a:off x="1295400" y="647700"/>
          <a:ext cx="6058119" cy="7860256"/>
        </p:xfrm>
        <a:graphic>
          <a:graphicData uri="http://schemas.openxmlformats.org/drawingml/2006/table">
            <a:tbl>
              <a:tblPr/>
              <a:tblGrid>
                <a:gridCol w="919162">
                  <a:extLst>
                    <a:ext uri="{9D8B030D-6E8A-4147-A177-3AD203B41FA5}">
                      <a16:colId xmlns:a16="http://schemas.microsoft.com/office/drawing/2014/main" val="20000"/>
                    </a:ext>
                  </a:extLst>
                </a:gridCol>
                <a:gridCol w="1260378">
                  <a:extLst>
                    <a:ext uri="{9D8B030D-6E8A-4147-A177-3AD203B41FA5}">
                      <a16:colId xmlns:a16="http://schemas.microsoft.com/office/drawing/2014/main" val="20001"/>
                    </a:ext>
                  </a:extLst>
                </a:gridCol>
                <a:gridCol w="2246028">
                  <a:extLst>
                    <a:ext uri="{9D8B030D-6E8A-4147-A177-3AD203B41FA5}">
                      <a16:colId xmlns:a16="http://schemas.microsoft.com/office/drawing/2014/main" val="20002"/>
                    </a:ext>
                  </a:extLst>
                </a:gridCol>
                <a:gridCol w="1632551">
                  <a:extLst>
                    <a:ext uri="{9D8B030D-6E8A-4147-A177-3AD203B41FA5}">
                      <a16:colId xmlns:a16="http://schemas.microsoft.com/office/drawing/2014/main" val="20003"/>
                    </a:ext>
                  </a:extLst>
                </a:gridCol>
              </a:tblGrid>
              <a:tr h="784854">
                <a:tc>
                  <a:txBody>
                    <a:bodyPr/>
                    <a:lstStyle/>
                    <a:p>
                      <a:pPr algn="ctr">
                        <a:lnSpc>
                          <a:spcPts val="2520"/>
                        </a:lnSpc>
                        <a:defRPr/>
                      </a:pPr>
                      <a:r>
                        <a:rPr lang="en-US" sz="1800">
                          <a:solidFill>
                            <a:srgbClr val="000000"/>
                          </a:solidFill>
                          <a:latin typeface="Lato"/>
                        </a:rPr>
                        <a:t>Đỉnh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Đỉnh kề</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Bold"/>
                        </a:rPr>
                        <a:t>Q</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Bold"/>
                        </a:rPr>
                        <a:t>Close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4854">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4854">
                <a:tc>
                  <a:txBody>
                    <a:bodyPr/>
                    <a:lstStyle/>
                    <a:p>
                      <a:pPr algn="ctr">
                        <a:lnSpc>
                          <a:spcPts val="2520"/>
                        </a:lnSpc>
                        <a:defRPr/>
                      </a:pPr>
                      <a:r>
                        <a:rPr lang="en-US" sz="1800">
                          <a:solidFill>
                            <a:srgbClr val="000000"/>
                          </a:solidFill>
                          <a:latin typeface="Lato"/>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B,C</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400" dirty="0">
                          <a:solidFill>
                            <a:srgbClr val="FF0000"/>
                          </a:solidFill>
                        </a:rPr>
                        <a:t>(B,10) </a:t>
                      </a:r>
                      <a:r>
                        <a:rPr lang="en-US" sz="2400" dirty="0"/>
                        <a:t>(C,20)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02854">
                <a:tc>
                  <a:txBody>
                    <a:bodyPr/>
                    <a:lstStyle/>
                    <a:p>
                      <a:pPr algn="ctr">
                        <a:lnSpc>
                          <a:spcPts val="2520"/>
                        </a:lnSpc>
                        <a:defRPr/>
                      </a:pPr>
                      <a:r>
                        <a:rPr lang="en-US" sz="2000" dirty="0"/>
                        <a:t>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E,D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(C,20) </a:t>
                      </a:r>
                      <a:r>
                        <a:rPr lang="en-US" sz="2000" dirty="0"/>
                        <a:t>(E,20) (D,60)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00710">
                <a:tc>
                  <a:txBody>
                    <a:bodyPr/>
                    <a:lstStyle/>
                    <a:p>
                      <a:pPr algn="ctr">
                        <a:lnSpc>
                          <a:spcPts val="2520"/>
                        </a:lnSpc>
                        <a:defRPr/>
                      </a:pPr>
                      <a:r>
                        <a:rPr lang="en-US" sz="2000" dirty="0"/>
                        <a:t>C</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E, 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(E,20) </a:t>
                      </a:r>
                      <a:r>
                        <a:rPr lang="en-US" sz="2000" dirty="0"/>
                        <a:t>(D,40)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{A,B,C}</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00710">
                <a:tc>
                  <a:txBody>
                    <a:bodyPr/>
                    <a:lstStyle/>
                    <a:p>
                      <a:pPr algn="ctr">
                        <a:lnSpc>
                          <a:spcPts val="2520"/>
                        </a:lnSpc>
                        <a:defRPr/>
                      </a:pPr>
                      <a:r>
                        <a:rPr lang="en-US" sz="2000" dirty="0"/>
                        <a:t>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F</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(F,21) (D,40)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{A,B,C,E}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2" name="TextBox 1">
            <a:extLst>
              <a:ext uri="{FF2B5EF4-FFF2-40B4-BE49-F238E27FC236}">
                <a16:creationId xmlns:a16="http://schemas.microsoft.com/office/drawing/2014/main" id="{AFD1B666-98D0-2419-1A83-A2FC27D24B89}"/>
              </a:ext>
            </a:extLst>
          </p:cNvPr>
          <p:cNvSpPr txBox="1"/>
          <p:nvPr/>
        </p:nvSpPr>
        <p:spPr>
          <a:xfrm>
            <a:off x="8267700" y="640080"/>
            <a:ext cx="8610600" cy="3046988"/>
          </a:xfrm>
          <a:prstGeom prst="rect">
            <a:avLst/>
          </a:prstGeom>
          <a:noFill/>
        </p:spPr>
        <p:txBody>
          <a:bodyPr wrap="square" rtlCol="0">
            <a:spAutoFit/>
          </a:bodyPr>
          <a:lstStyle/>
          <a:p>
            <a:r>
              <a:rPr lang="en-US" sz="3200" dirty="0" err="1">
                <a:latin typeface="+mj-lt"/>
              </a:rPr>
              <a:t>Đỉnh</a:t>
            </a:r>
            <a:r>
              <a:rPr lang="en-US" sz="3200" dirty="0">
                <a:latin typeface="+mj-lt"/>
              </a:rPr>
              <a:t> E: </a:t>
            </a:r>
            <a:r>
              <a:rPr lang="en-US" sz="3200" dirty="0" err="1">
                <a:latin typeface="+mj-lt"/>
              </a:rPr>
              <a:t>Thêm</a:t>
            </a:r>
            <a:r>
              <a:rPr lang="en-US" sz="3200" dirty="0">
                <a:latin typeface="+mj-lt"/>
              </a:rPr>
              <a:t> E </a:t>
            </a:r>
            <a:r>
              <a:rPr lang="en-US" sz="3200" dirty="0" err="1">
                <a:latin typeface="+mj-lt"/>
              </a:rPr>
              <a:t>vào</a:t>
            </a:r>
            <a:r>
              <a:rPr lang="en-US" sz="3200" dirty="0">
                <a:latin typeface="+mj-lt"/>
              </a:rPr>
              <a:t> </a:t>
            </a:r>
            <a:r>
              <a:rPr lang="en-US" sz="3200" dirty="0" err="1">
                <a:latin typeface="+mj-lt"/>
              </a:rPr>
              <a:t>danh</a:t>
            </a:r>
            <a:r>
              <a:rPr lang="en-US" sz="3200" dirty="0">
                <a:latin typeface="+mj-lt"/>
              </a:rPr>
              <a:t> </a:t>
            </a:r>
            <a:r>
              <a:rPr lang="en-US" sz="3200" dirty="0" err="1">
                <a:latin typeface="+mj-lt"/>
              </a:rPr>
              <a:t>sách</a:t>
            </a:r>
            <a:r>
              <a:rPr lang="en-US" sz="3200" dirty="0">
                <a:latin typeface="+mj-lt"/>
              </a:rPr>
              <a:t> </a:t>
            </a:r>
            <a:r>
              <a:rPr lang="en-US" sz="3200" dirty="0" err="1">
                <a:latin typeface="+mj-lt"/>
              </a:rPr>
              <a:t>đỉnh</a:t>
            </a:r>
            <a:r>
              <a:rPr lang="en-US" sz="3200" dirty="0">
                <a:latin typeface="+mj-lt"/>
              </a:rPr>
              <a:t> </a:t>
            </a:r>
            <a:r>
              <a:rPr lang="en-US" sz="3200" dirty="0" err="1">
                <a:latin typeface="+mj-lt"/>
              </a:rPr>
              <a:t>đã</a:t>
            </a:r>
            <a:r>
              <a:rPr lang="en-US" sz="3200" dirty="0">
                <a:latin typeface="+mj-lt"/>
              </a:rPr>
              <a:t> </a:t>
            </a:r>
            <a:r>
              <a:rPr lang="en-US" sz="3200" dirty="0" err="1">
                <a:latin typeface="+mj-lt"/>
              </a:rPr>
              <a:t>xét</a:t>
            </a:r>
            <a:r>
              <a:rPr lang="en-US" sz="3200" dirty="0">
                <a:latin typeface="+mj-lt"/>
              </a:rPr>
              <a:t>.</a:t>
            </a:r>
          </a:p>
          <a:p>
            <a:r>
              <a:rPr lang="en-US" sz="3200" dirty="0">
                <a:latin typeface="+mj-lt"/>
              </a:rPr>
              <a:t>E </a:t>
            </a:r>
            <a:r>
              <a:rPr lang="en-US" sz="3200" dirty="0" err="1">
                <a:latin typeface="+mj-lt"/>
              </a:rPr>
              <a:t>kề</a:t>
            </a:r>
            <a:r>
              <a:rPr lang="en-US" sz="3200" dirty="0">
                <a:latin typeface="+mj-lt"/>
              </a:rPr>
              <a:t> </a:t>
            </a:r>
            <a:r>
              <a:rPr lang="en-US" sz="3200" dirty="0" err="1">
                <a:latin typeface="+mj-lt"/>
              </a:rPr>
              <a:t>với</a:t>
            </a:r>
            <a:r>
              <a:rPr lang="en-US" sz="3200" dirty="0">
                <a:latin typeface="+mj-lt"/>
              </a:rPr>
              <a:t> F.</a:t>
            </a:r>
          </a:p>
          <a:p>
            <a:r>
              <a:rPr lang="en-US" sz="3200" dirty="0" err="1">
                <a:latin typeface="+mj-lt"/>
              </a:rPr>
              <a:t>Thực</a:t>
            </a:r>
            <a:r>
              <a:rPr lang="en-US" sz="3200" dirty="0">
                <a:latin typeface="+mj-lt"/>
              </a:rPr>
              <a:t> </a:t>
            </a:r>
            <a:r>
              <a:rPr lang="en-US" sz="3200" dirty="0" err="1">
                <a:latin typeface="+mj-lt"/>
              </a:rPr>
              <a:t>hiện</a:t>
            </a:r>
            <a:r>
              <a:rPr lang="en-US" sz="3200" dirty="0">
                <a:latin typeface="+mj-lt"/>
              </a:rPr>
              <a:t> so </a:t>
            </a:r>
            <a:r>
              <a:rPr lang="en-US" sz="3200" dirty="0" err="1">
                <a:latin typeface="+mj-lt"/>
              </a:rPr>
              <a:t>sánh</a:t>
            </a:r>
            <a:r>
              <a:rPr lang="en-US" sz="3200" dirty="0">
                <a:latin typeface="+mj-lt"/>
              </a:rPr>
              <a:t>:</a:t>
            </a:r>
          </a:p>
          <a:p>
            <a:r>
              <a:rPr lang="en-US" sz="3200" dirty="0">
                <a:latin typeface="+mj-lt"/>
              </a:rPr>
              <a:t>d[F]=min(d[F], d[E]+EF)=min(INF, 20+1)=21</a:t>
            </a:r>
          </a:p>
          <a:p>
            <a:r>
              <a:rPr lang="en-US" sz="3200" dirty="0" err="1">
                <a:latin typeface="+mj-lt"/>
              </a:rPr>
              <a:t>Đặt</a:t>
            </a:r>
            <a:r>
              <a:rPr lang="en-US" sz="3200" dirty="0">
                <a:latin typeface="+mj-lt"/>
              </a:rPr>
              <a:t> pre[F]=E</a:t>
            </a:r>
          </a:p>
          <a:p>
            <a:endParaRPr lang="en-US" sz="3200" dirty="0"/>
          </a:p>
        </p:txBody>
      </p:sp>
      <p:pic>
        <p:nvPicPr>
          <p:cNvPr id="3" name="Picture 2">
            <a:extLst>
              <a:ext uri="{FF2B5EF4-FFF2-40B4-BE49-F238E27FC236}">
                <a16:creationId xmlns:a16="http://schemas.microsoft.com/office/drawing/2014/main" id="{408FC24F-BA82-AB22-6BE3-C612A2896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3068029"/>
            <a:ext cx="9692251" cy="5386587"/>
          </a:xfrm>
          <a:prstGeom prst="rect">
            <a:avLst/>
          </a:prstGeom>
        </p:spPr>
      </p:pic>
      <p:graphicFrame>
        <p:nvGraphicFramePr>
          <p:cNvPr id="4" name="Table 3">
            <a:extLst>
              <a:ext uri="{FF2B5EF4-FFF2-40B4-BE49-F238E27FC236}">
                <a16:creationId xmlns:a16="http://schemas.microsoft.com/office/drawing/2014/main" id="{15C8A383-514C-3D9D-24D3-8DE99320364E}"/>
              </a:ext>
            </a:extLst>
          </p:cNvPr>
          <p:cNvGraphicFramePr>
            <a:graphicFrameLocks noGrp="1"/>
          </p:cNvGraphicFramePr>
          <p:nvPr>
            <p:extLst>
              <p:ext uri="{D42A27DB-BD31-4B8C-83A1-F6EECF244321}">
                <p14:modId xmlns:p14="http://schemas.microsoft.com/office/powerpoint/2010/main" val="2719286527"/>
              </p:ext>
            </p:extLst>
          </p:nvPr>
        </p:nvGraphicFramePr>
        <p:xfrm>
          <a:off x="1752600" y="8846820"/>
          <a:ext cx="12191998" cy="79248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1872970044"/>
                    </a:ext>
                  </a:extLst>
                </a:gridCol>
                <a:gridCol w="1741714">
                  <a:extLst>
                    <a:ext uri="{9D8B030D-6E8A-4147-A177-3AD203B41FA5}">
                      <a16:colId xmlns:a16="http://schemas.microsoft.com/office/drawing/2014/main" val="2344959634"/>
                    </a:ext>
                  </a:extLst>
                </a:gridCol>
                <a:gridCol w="1741714">
                  <a:extLst>
                    <a:ext uri="{9D8B030D-6E8A-4147-A177-3AD203B41FA5}">
                      <a16:colId xmlns:a16="http://schemas.microsoft.com/office/drawing/2014/main" val="2085687099"/>
                    </a:ext>
                  </a:extLst>
                </a:gridCol>
                <a:gridCol w="1741714">
                  <a:extLst>
                    <a:ext uri="{9D8B030D-6E8A-4147-A177-3AD203B41FA5}">
                      <a16:colId xmlns:a16="http://schemas.microsoft.com/office/drawing/2014/main" val="4105585359"/>
                    </a:ext>
                  </a:extLst>
                </a:gridCol>
                <a:gridCol w="1741714">
                  <a:extLst>
                    <a:ext uri="{9D8B030D-6E8A-4147-A177-3AD203B41FA5}">
                      <a16:colId xmlns:a16="http://schemas.microsoft.com/office/drawing/2014/main" val="1248674830"/>
                    </a:ext>
                  </a:extLst>
                </a:gridCol>
                <a:gridCol w="1741714">
                  <a:extLst>
                    <a:ext uri="{9D8B030D-6E8A-4147-A177-3AD203B41FA5}">
                      <a16:colId xmlns:a16="http://schemas.microsoft.com/office/drawing/2014/main" val="947336369"/>
                    </a:ext>
                  </a:extLst>
                </a:gridCol>
                <a:gridCol w="1741714">
                  <a:extLst>
                    <a:ext uri="{9D8B030D-6E8A-4147-A177-3AD203B41FA5}">
                      <a16:colId xmlns:a16="http://schemas.microsoft.com/office/drawing/2014/main" val="1304531747"/>
                    </a:ext>
                  </a:extLst>
                </a:gridCol>
              </a:tblGrid>
              <a:tr h="370840">
                <a:tc>
                  <a:txBody>
                    <a:bodyPr/>
                    <a:lstStyle/>
                    <a:p>
                      <a:r>
                        <a:rPr lang="en-US" sz="2000" b="1" dirty="0" err="1"/>
                        <a:t>i</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3996953"/>
                  </a:ext>
                </a:extLst>
              </a:tr>
              <a:tr h="370840">
                <a:tc>
                  <a:txBody>
                    <a:bodyPr/>
                    <a:lstStyle/>
                    <a:p>
                      <a:r>
                        <a:rPr lang="en-US" sz="2000" b="1" dirty="0"/>
                        <a:t>Pre[</a:t>
                      </a:r>
                      <a:r>
                        <a:rPr lang="en-US" sz="2000" b="1" dirty="0" err="1"/>
                        <a:t>i</a:t>
                      </a:r>
                      <a:r>
                        <a:rPr lang="en-US" sz="20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b="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0997214"/>
                  </a:ext>
                </a:extLst>
              </a:tr>
            </a:tbl>
          </a:graphicData>
        </a:graphic>
      </p:graphicFrame>
    </p:spTree>
    <p:extLst>
      <p:ext uri="{BB962C8B-B14F-4D97-AF65-F5344CB8AC3E}">
        <p14:creationId xmlns:p14="http://schemas.microsoft.com/office/powerpoint/2010/main" val="349920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Table 2">
            <a:extLst>
              <a:ext uri="{FF2B5EF4-FFF2-40B4-BE49-F238E27FC236}">
                <a16:creationId xmlns:a16="http://schemas.microsoft.com/office/drawing/2014/main" id="{852BA607-C702-FEF8-DCEA-6F51FB425831}"/>
              </a:ext>
            </a:extLst>
          </p:cNvPr>
          <p:cNvGraphicFramePr>
            <a:graphicFrameLocks noGrp="1"/>
          </p:cNvGraphicFramePr>
          <p:nvPr>
            <p:extLst>
              <p:ext uri="{D42A27DB-BD31-4B8C-83A1-F6EECF244321}">
                <p14:modId xmlns:p14="http://schemas.microsoft.com/office/powerpoint/2010/main" val="1555356342"/>
              </p:ext>
            </p:extLst>
          </p:nvPr>
        </p:nvGraphicFramePr>
        <p:xfrm>
          <a:off x="1295400" y="647700"/>
          <a:ext cx="6058119" cy="7860256"/>
        </p:xfrm>
        <a:graphic>
          <a:graphicData uri="http://schemas.openxmlformats.org/drawingml/2006/table">
            <a:tbl>
              <a:tblPr/>
              <a:tblGrid>
                <a:gridCol w="919162">
                  <a:extLst>
                    <a:ext uri="{9D8B030D-6E8A-4147-A177-3AD203B41FA5}">
                      <a16:colId xmlns:a16="http://schemas.microsoft.com/office/drawing/2014/main" val="20000"/>
                    </a:ext>
                  </a:extLst>
                </a:gridCol>
                <a:gridCol w="1260378">
                  <a:extLst>
                    <a:ext uri="{9D8B030D-6E8A-4147-A177-3AD203B41FA5}">
                      <a16:colId xmlns:a16="http://schemas.microsoft.com/office/drawing/2014/main" val="20001"/>
                    </a:ext>
                  </a:extLst>
                </a:gridCol>
                <a:gridCol w="2246028">
                  <a:extLst>
                    <a:ext uri="{9D8B030D-6E8A-4147-A177-3AD203B41FA5}">
                      <a16:colId xmlns:a16="http://schemas.microsoft.com/office/drawing/2014/main" val="20002"/>
                    </a:ext>
                  </a:extLst>
                </a:gridCol>
                <a:gridCol w="1632551">
                  <a:extLst>
                    <a:ext uri="{9D8B030D-6E8A-4147-A177-3AD203B41FA5}">
                      <a16:colId xmlns:a16="http://schemas.microsoft.com/office/drawing/2014/main" val="20003"/>
                    </a:ext>
                  </a:extLst>
                </a:gridCol>
              </a:tblGrid>
              <a:tr h="784854">
                <a:tc>
                  <a:txBody>
                    <a:bodyPr/>
                    <a:lstStyle/>
                    <a:p>
                      <a:pPr algn="ctr">
                        <a:lnSpc>
                          <a:spcPts val="2520"/>
                        </a:lnSpc>
                        <a:defRPr/>
                      </a:pPr>
                      <a:r>
                        <a:rPr lang="en-US" sz="1800">
                          <a:solidFill>
                            <a:srgbClr val="000000"/>
                          </a:solidFill>
                          <a:latin typeface="Lato"/>
                        </a:rPr>
                        <a:t>Đỉnh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Đỉnh kề</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Bold"/>
                        </a:rPr>
                        <a:t>Q</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Bold"/>
                        </a:rPr>
                        <a:t>Close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4854">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4854">
                <a:tc>
                  <a:txBody>
                    <a:bodyPr/>
                    <a:lstStyle/>
                    <a:p>
                      <a:pPr algn="ctr">
                        <a:lnSpc>
                          <a:spcPts val="2520"/>
                        </a:lnSpc>
                        <a:defRPr/>
                      </a:pPr>
                      <a:r>
                        <a:rPr lang="en-US" sz="1800">
                          <a:solidFill>
                            <a:srgbClr val="000000"/>
                          </a:solidFill>
                          <a:latin typeface="Lato"/>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B,C</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400" dirty="0">
                          <a:solidFill>
                            <a:srgbClr val="FF0000"/>
                          </a:solidFill>
                        </a:rPr>
                        <a:t>(B,10) </a:t>
                      </a:r>
                      <a:r>
                        <a:rPr lang="en-US" sz="2400" dirty="0"/>
                        <a:t>(C,20)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02854">
                <a:tc>
                  <a:txBody>
                    <a:bodyPr/>
                    <a:lstStyle/>
                    <a:p>
                      <a:pPr algn="ctr">
                        <a:lnSpc>
                          <a:spcPts val="2520"/>
                        </a:lnSpc>
                        <a:defRPr/>
                      </a:pPr>
                      <a:r>
                        <a:rPr lang="en-US" sz="2000" dirty="0"/>
                        <a:t>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E,D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(C,20) </a:t>
                      </a:r>
                      <a:r>
                        <a:rPr lang="en-US" sz="2000" dirty="0"/>
                        <a:t>(E,20) (D,60)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00710">
                <a:tc>
                  <a:txBody>
                    <a:bodyPr/>
                    <a:lstStyle/>
                    <a:p>
                      <a:pPr algn="ctr">
                        <a:lnSpc>
                          <a:spcPts val="2520"/>
                        </a:lnSpc>
                        <a:defRPr/>
                      </a:pPr>
                      <a:r>
                        <a:rPr lang="en-US" sz="2000" dirty="0"/>
                        <a:t>C</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E, 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(E,20) </a:t>
                      </a:r>
                      <a:r>
                        <a:rPr lang="en-US" sz="2000" dirty="0"/>
                        <a:t>(D,40)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{A,B,C}</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00710">
                <a:tc>
                  <a:txBody>
                    <a:bodyPr/>
                    <a:lstStyle/>
                    <a:p>
                      <a:pPr algn="ctr">
                        <a:lnSpc>
                          <a:spcPts val="2520"/>
                        </a:lnSpc>
                        <a:defRPr/>
                      </a:pPr>
                      <a:r>
                        <a:rPr lang="en-US" sz="2000" dirty="0"/>
                        <a:t>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F</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(F,21) </a:t>
                      </a:r>
                      <a:r>
                        <a:rPr lang="en-US" sz="2000" dirty="0"/>
                        <a:t>(D,40)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{A,B,C,E}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2" name="TextBox 1">
            <a:extLst>
              <a:ext uri="{FF2B5EF4-FFF2-40B4-BE49-F238E27FC236}">
                <a16:creationId xmlns:a16="http://schemas.microsoft.com/office/drawing/2014/main" id="{7786670F-692F-BEFF-C8C5-AF8171AB78BE}"/>
              </a:ext>
            </a:extLst>
          </p:cNvPr>
          <p:cNvSpPr txBox="1"/>
          <p:nvPr/>
        </p:nvSpPr>
        <p:spPr>
          <a:xfrm>
            <a:off x="8077200" y="875498"/>
            <a:ext cx="8610600" cy="1569660"/>
          </a:xfrm>
          <a:prstGeom prst="rect">
            <a:avLst/>
          </a:prstGeom>
          <a:noFill/>
        </p:spPr>
        <p:txBody>
          <a:bodyPr wrap="square" rtlCol="0">
            <a:spAutoFit/>
          </a:bodyPr>
          <a:lstStyle/>
          <a:p>
            <a:r>
              <a:rPr lang="en-US" sz="3200" dirty="0" err="1"/>
              <a:t>Chọn</a:t>
            </a:r>
            <a:r>
              <a:rPr lang="en-US" sz="3200" dirty="0"/>
              <a:t> </a:t>
            </a:r>
            <a:r>
              <a:rPr lang="en-US" sz="3200" dirty="0" err="1"/>
              <a:t>đỉnh</a:t>
            </a:r>
            <a:r>
              <a:rPr lang="en-US" sz="3200" dirty="0"/>
              <a:t> </a:t>
            </a:r>
            <a:r>
              <a:rPr lang="en-US" sz="3200" dirty="0" err="1"/>
              <a:t>xét</a:t>
            </a:r>
            <a:r>
              <a:rPr lang="en-US" sz="3200" dirty="0"/>
              <a:t> </a:t>
            </a:r>
            <a:r>
              <a:rPr lang="en-US" sz="3200" dirty="0" err="1"/>
              <a:t>tiếp</a:t>
            </a:r>
            <a:r>
              <a:rPr lang="en-US" sz="3200" dirty="0"/>
              <a:t> </a:t>
            </a:r>
            <a:r>
              <a:rPr lang="en-US" sz="3200" dirty="0" err="1"/>
              <a:t>theo</a:t>
            </a:r>
            <a:r>
              <a:rPr lang="en-US" sz="3200" dirty="0"/>
              <a:t> </a:t>
            </a:r>
            <a:r>
              <a:rPr lang="en-US" sz="3200" dirty="0" err="1"/>
              <a:t>là</a:t>
            </a:r>
            <a:r>
              <a:rPr lang="en-US" sz="3200" dirty="0"/>
              <a:t> </a:t>
            </a:r>
            <a:r>
              <a:rPr lang="en-US" sz="3200" dirty="0" err="1"/>
              <a:t>đỉnh</a:t>
            </a:r>
            <a:r>
              <a:rPr lang="en-US" sz="3200" dirty="0"/>
              <a:t> </a:t>
            </a:r>
            <a:r>
              <a:rPr lang="en-US" sz="3200" dirty="0" err="1"/>
              <a:t>với</a:t>
            </a:r>
            <a:r>
              <a:rPr lang="en-US" sz="3200" dirty="0"/>
              <a:t> </a:t>
            </a:r>
            <a:r>
              <a:rPr lang="en-US" sz="3200" dirty="0" err="1"/>
              <a:t>trọng</a:t>
            </a:r>
            <a:r>
              <a:rPr lang="en-US" sz="3200" dirty="0"/>
              <a:t> </a:t>
            </a:r>
            <a:r>
              <a:rPr lang="en-US" sz="3200" dirty="0" err="1"/>
              <a:t>số</a:t>
            </a:r>
            <a:r>
              <a:rPr lang="en-US" sz="3200" dirty="0"/>
              <a:t> </a:t>
            </a:r>
            <a:r>
              <a:rPr lang="en-US" sz="3200" dirty="0" err="1"/>
              <a:t>từ</a:t>
            </a:r>
            <a:r>
              <a:rPr lang="en-US" sz="3200" dirty="0"/>
              <a:t> A </a:t>
            </a:r>
            <a:r>
              <a:rPr lang="en-US" sz="3200" dirty="0" err="1"/>
              <a:t>đến</a:t>
            </a:r>
            <a:r>
              <a:rPr lang="en-US" sz="3200" dirty="0"/>
              <a:t> </a:t>
            </a:r>
            <a:r>
              <a:rPr lang="en-US" sz="3200" dirty="0" err="1"/>
              <a:t>đỉnh</a:t>
            </a:r>
            <a:r>
              <a:rPr lang="en-US" sz="3200" dirty="0"/>
              <a:t> </a:t>
            </a:r>
            <a:r>
              <a:rPr lang="en-US" sz="3200" dirty="0" err="1"/>
              <a:t>đó</a:t>
            </a:r>
            <a:r>
              <a:rPr lang="en-US" sz="3200" dirty="0"/>
              <a:t> </a:t>
            </a:r>
            <a:r>
              <a:rPr lang="en-US" sz="3200" dirty="0" err="1"/>
              <a:t>nhỏ</a:t>
            </a:r>
            <a:r>
              <a:rPr lang="en-US" sz="3200" dirty="0"/>
              <a:t> </a:t>
            </a:r>
            <a:r>
              <a:rPr lang="en-US" sz="3200" dirty="0" err="1"/>
              <a:t>nhất</a:t>
            </a:r>
            <a:r>
              <a:rPr lang="en-US" sz="3200" dirty="0"/>
              <a:t>. </a:t>
            </a:r>
            <a:r>
              <a:rPr lang="en-US" sz="3200" dirty="0" err="1"/>
              <a:t>Chọn</a:t>
            </a:r>
            <a:r>
              <a:rPr lang="en-US" sz="3200" dirty="0"/>
              <a:t> </a:t>
            </a:r>
            <a:r>
              <a:rPr lang="en-US" sz="3200" dirty="0" err="1"/>
              <a:t>đỉnh</a:t>
            </a:r>
            <a:r>
              <a:rPr lang="en-US" sz="3200" dirty="0"/>
              <a:t> F. </a:t>
            </a:r>
          </a:p>
          <a:p>
            <a:endParaRPr lang="en-US" sz="3200" dirty="0"/>
          </a:p>
        </p:txBody>
      </p:sp>
      <p:pic>
        <p:nvPicPr>
          <p:cNvPr id="3" name="Picture 2">
            <a:extLst>
              <a:ext uri="{FF2B5EF4-FFF2-40B4-BE49-F238E27FC236}">
                <a16:creationId xmlns:a16="http://schemas.microsoft.com/office/drawing/2014/main" id="{354A78AE-EE1C-0752-4A65-538FEB3DC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0" y="2705100"/>
            <a:ext cx="9692251" cy="5386587"/>
          </a:xfrm>
          <a:prstGeom prst="rect">
            <a:avLst/>
          </a:prstGeom>
        </p:spPr>
      </p:pic>
      <p:pic>
        <p:nvPicPr>
          <p:cNvPr id="6" name="Picture 5">
            <a:extLst>
              <a:ext uri="{FF2B5EF4-FFF2-40B4-BE49-F238E27FC236}">
                <a16:creationId xmlns:a16="http://schemas.microsoft.com/office/drawing/2014/main" id="{3601EED2-83F5-C1B0-9643-E586F9517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5760" y="2705100"/>
            <a:ext cx="10104177" cy="5415548"/>
          </a:xfrm>
          <a:prstGeom prst="rect">
            <a:avLst/>
          </a:prstGeom>
        </p:spPr>
      </p:pic>
      <p:graphicFrame>
        <p:nvGraphicFramePr>
          <p:cNvPr id="8" name="Table 7">
            <a:extLst>
              <a:ext uri="{FF2B5EF4-FFF2-40B4-BE49-F238E27FC236}">
                <a16:creationId xmlns:a16="http://schemas.microsoft.com/office/drawing/2014/main" id="{E82634A2-17AD-3EFE-58B0-568BE0D19199}"/>
              </a:ext>
            </a:extLst>
          </p:cNvPr>
          <p:cNvGraphicFramePr>
            <a:graphicFrameLocks noGrp="1"/>
          </p:cNvGraphicFramePr>
          <p:nvPr>
            <p:extLst>
              <p:ext uri="{D42A27DB-BD31-4B8C-83A1-F6EECF244321}">
                <p14:modId xmlns:p14="http://schemas.microsoft.com/office/powerpoint/2010/main" val="3933854026"/>
              </p:ext>
            </p:extLst>
          </p:nvPr>
        </p:nvGraphicFramePr>
        <p:xfrm>
          <a:off x="1752600" y="8846820"/>
          <a:ext cx="12191998" cy="79248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1872970044"/>
                    </a:ext>
                  </a:extLst>
                </a:gridCol>
                <a:gridCol w="1741714">
                  <a:extLst>
                    <a:ext uri="{9D8B030D-6E8A-4147-A177-3AD203B41FA5}">
                      <a16:colId xmlns:a16="http://schemas.microsoft.com/office/drawing/2014/main" val="2344959634"/>
                    </a:ext>
                  </a:extLst>
                </a:gridCol>
                <a:gridCol w="1741714">
                  <a:extLst>
                    <a:ext uri="{9D8B030D-6E8A-4147-A177-3AD203B41FA5}">
                      <a16:colId xmlns:a16="http://schemas.microsoft.com/office/drawing/2014/main" val="2085687099"/>
                    </a:ext>
                  </a:extLst>
                </a:gridCol>
                <a:gridCol w="1741714">
                  <a:extLst>
                    <a:ext uri="{9D8B030D-6E8A-4147-A177-3AD203B41FA5}">
                      <a16:colId xmlns:a16="http://schemas.microsoft.com/office/drawing/2014/main" val="4105585359"/>
                    </a:ext>
                  </a:extLst>
                </a:gridCol>
                <a:gridCol w="1741714">
                  <a:extLst>
                    <a:ext uri="{9D8B030D-6E8A-4147-A177-3AD203B41FA5}">
                      <a16:colId xmlns:a16="http://schemas.microsoft.com/office/drawing/2014/main" val="1248674830"/>
                    </a:ext>
                  </a:extLst>
                </a:gridCol>
                <a:gridCol w="1741714">
                  <a:extLst>
                    <a:ext uri="{9D8B030D-6E8A-4147-A177-3AD203B41FA5}">
                      <a16:colId xmlns:a16="http://schemas.microsoft.com/office/drawing/2014/main" val="947336369"/>
                    </a:ext>
                  </a:extLst>
                </a:gridCol>
                <a:gridCol w="1741714">
                  <a:extLst>
                    <a:ext uri="{9D8B030D-6E8A-4147-A177-3AD203B41FA5}">
                      <a16:colId xmlns:a16="http://schemas.microsoft.com/office/drawing/2014/main" val="1304531747"/>
                    </a:ext>
                  </a:extLst>
                </a:gridCol>
              </a:tblGrid>
              <a:tr h="370840">
                <a:tc>
                  <a:txBody>
                    <a:bodyPr/>
                    <a:lstStyle/>
                    <a:p>
                      <a:r>
                        <a:rPr lang="en-US" sz="2000" b="1" dirty="0" err="1"/>
                        <a:t>i</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3996953"/>
                  </a:ext>
                </a:extLst>
              </a:tr>
              <a:tr h="370840">
                <a:tc>
                  <a:txBody>
                    <a:bodyPr/>
                    <a:lstStyle/>
                    <a:p>
                      <a:r>
                        <a:rPr lang="en-US" sz="2000" b="1" dirty="0"/>
                        <a:t>Pre[</a:t>
                      </a:r>
                      <a:r>
                        <a:rPr lang="en-US" sz="2000" b="1" dirty="0" err="1"/>
                        <a:t>i</a:t>
                      </a:r>
                      <a:r>
                        <a:rPr lang="en-US" sz="20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b="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0997214"/>
                  </a:ext>
                </a:extLst>
              </a:tr>
            </a:tbl>
          </a:graphicData>
        </a:graphic>
      </p:graphicFrame>
    </p:spTree>
    <p:extLst>
      <p:ext uri="{BB962C8B-B14F-4D97-AF65-F5344CB8AC3E}">
        <p14:creationId xmlns:p14="http://schemas.microsoft.com/office/powerpoint/2010/main" val="215132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Table 2">
            <a:extLst>
              <a:ext uri="{FF2B5EF4-FFF2-40B4-BE49-F238E27FC236}">
                <a16:creationId xmlns:a16="http://schemas.microsoft.com/office/drawing/2014/main" id="{852BA607-C702-FEF8-DCEA-6F51FB425831}"/>
              </a:ext>
            </a:extLst>
          </p:cNvPr>
          <p:cNvGraphicFramePr>
            <a:graphicFrameLocks noGrp="1"/>
          </p:cNvGraphicFramePr>
          <p:nvPr>
            <p:extLst>
              <p:ext uri="{D42A27DB-BD31-4B8C-83A1-F6EECF244321}">
                <p14:modId xmlns:p14="http://schemas.microsoft.com/office/powerpoint/2010/main" val="1213365600"/>
              </p:ext>
            </p:extLst>
          </p:nvPr>
        </p:nvGraphicFramePr>
        <p:xfrm>
          <a:off x="1295400" y="647700"/>
          <a:ext cx="6058119" cy="7860256"/>
        </p:xfrm>
        <a:graphic>
          <a:graphicData uri="http://schemas.openxmlformats.org/drawingml/2006/table">
            <a:tbl>
              <a:tblPr/>
              <a:tblGrid>
                <a:gridCol w="919162">
                  <a:extLst>
                    <a:ext uri="{9D8B030D-6E8A-4147-A177-3AD203B41FA5}">
                      <a16:colId xmlns:a16="http://schemas.microsoft.com/office/drawing/2014/main" val="20000"/>
                    </a:ext>
                  </a:extLst>
                </a:gridCol>
                <a:gridCol w="1260378">
                  <a:extLst>
                    <a:ext uri="{9D8B030D-6E8A-4147-A177-3AD203B41FA5}">
                      <a16:colId xmlns:a16="http://schemas.microsoft.com/office/drawing/2014/main" val="20001"/>
                    </a:ext>
                  </a:extLst>
                </a:gridCol>
                <a:gridCol w="2246028">
                  <a:extLst>
                    <a:ext uri="{9D8B030D-6E8A-4147-A177-3AD203B41FA5}">
                      <a16:colId xmlns:a16="http://schemas.microsoft.com/office/drawing/2014/main" val="20002"/>
                    </a:ext>
                  </a:extLst>
                </a:gridCol>
                <a:gridCol w="1632551">
                  <a:extLst>
                    <a:ext uri="{9D8B030D-6E8A-4147-A177-3AD203B41FA5}">
                      <a16:colId xmlns:a16="http://schemas.microsoft.com/office/drawing/2014/main" val="20003"/>
                    </a:ext>
                  </a:extLst>
                </a:gridCol>
              </a:tblGrid>
              <a:tr h="784854">
                <a:tc>
                  <a:txBody>
                    <a:bodyPr/>
                    <a:lstStyle/>
                    <a:p>
                      <a:pPr algn="ctr">
                        <a:lnSpc>
                          <a:spcPts val="2520"/>
                        </a:lnSpc>
                        <a:defRPr/>
                      </a:pPr>
                      <a:r>
                        <a:rPr lang="en-US" sz="1800">
                          <a:solidFill>
                            <a:srgbClr val="000000"/>
                          </a:solidFill>
                          <a:latin typeface="Lato"/>
                        </a:rPr>
                        <a:t>Đỉnh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Đỉnh kề</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Bold"/>
                        </a:rPr>
                        <a:t>Q</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Bold"/>
                        </a:rPr>
                        <a:t>Close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4854">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4854">
                <a:tc>
                  <a:txBody>
                    <a:bodyPr/>
                    <a:lstStyle/>
                    <a:p>
                      <a:pPr algn="ctr">
                        <a:lnSpc>
                          <a:spcPts val="2520"/>
                        </a:lnSpc>
                        <a:defRPr/>
                      </a:pPr>
                      <a:r>
                        <a:rPr lang="en-US" sz="1800">
                          <a:solidFill>
                            <a:srgbClr val="000000"/>
                          </a:solidFill>
                          <a:latin typeface="Lato"/>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B,C</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400" dirty="0">
                          <a:solidFill>
                            <a:srgbClr val="FF0000"/>
                          </a:solidFill>
                        </a:rPr>
                        <a:t>(B,10) </a:t>
                      </a:r>
                      <a:r>
                        <a:rPr lang="en-US" sz="2400" dirty="0"/>
                        <a:t>(C,20)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02854">
                <a:tc>
                  <a:txBody>
                    <a:bodyPr/>
                    <a:lstStyle/>
                    <a:p>
                      <a:pPr algn="ctr">
                        <a:lnSpc>
                          <a:spcPts val="2520"/>
                        </a:lnSpc>
                        <a:defRPr/>
                      </a:pPr>
                      <a:r>
                        <a:rPr lang="en-US" sz="2000" dirty="0"/>
                        <a:t>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E,D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(C,20) </a:t>
                      </a:r>
                      <a:r>
                        <a:rPr lang="en-US" sz="2000" dirty="0"/>
                        <a:t>(E,20) (D,60)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00710">
                <a:tc>
                  <a:txBody>
                    <a:bodyPr/>
                    <a:lstStyle/>
                    <a:p>
                      <a:pPr algn="ctr">
                        <a:lnSpc>
                          <a:spcPts val="2520"/>
                        </a:lnSpc>
                        <a:defRPr/>
                      </a:pPr>
                      <a:r>
                        <a:rPr lang="en-US" sz="2000" dirty="0"/>
                        <a:t>C</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E, 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(E,20) </a:t>
                      </a:r>
                      <a:r>
                        <a:rPr lang="en-US" sz="2000" dirty="0"/>
                        <a:t>(D,40)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{A,B,C}</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00710">
                <a:tc>
                  <a:txBody>
                    <a:bodyPr/>
                    <a:lstStyle/>
                    <a:p>
                      <a:pPr algn="ctr">
                        <a:lnSpc>
                          <a:spcPts val="2520"/>
                        </a:lnSpc>
                        <a:defRPr/>
                      </a:pPr>
                      <a:r>
                        <a:rPr lang="en-US" sz="2000" dirty="0"/>
                        <a:t>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F</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(F,21) </a:t>
                      </a:r>
                      <a:r>
                        <a:rPr lang="en-US" sz="2000" dirty="0"/>
                        <a:t>(D,40)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{A,B,C,E}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00710">
                <a:tc>
                  <a:txBody>
                    <a:bodyPr/>
                    <a:lstStyle/>
                    <a:p>
                      <a:pPr algn="ctr">
                        <a:lnSpc>
                          <a:spcPts val="2520"/>
                        </a:lnSpc>
                        <a:defRPr/>
                      </a:pPr>
                      <a:r>
                        <a:rPr lang="en-US" sz="2000" dirty="0"/>
                        <a:t>F</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err="1"/>
                        <a:t>Không</a:t>
                      </a:r>
                      <a:r>
                        <a:rPr lang="en-US" sz="2000" dirty="0"/>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D(40)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{A,B,C,E, F}</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2" name="TextBox 1">
            <a:extLst>
              <a:ext uri="{FF2B5EF4-FFF2-40B4-BE49-F238E27FC236}">
                <a16:creationId xmlns:a16="http://schemas.microsoft.com/office/drawing/2014/main" id="{FD2F551A-D0FA-9215-7CD9-6F21FC1A3030}"/>
              </a:ext>
            </a:extLst>
          </p:cNvPr>
          <p:cNvSpPr txBox="1"/>
          <p:nvPr/>
        </p:nvSpPr>
        <p:spPr>
          <a:xfrm>
            <a:off x="8534400" y="876300"/>
            <a:ext cx="8458200" cy="1569660"/>
          </a:xfrm>
          <a:prstGeom prst="rect">
            <a:avLst/>
          </a:prstGeom>
          <a:noFill/>
        </p:spPr>
        <p:txBody>
          <a:bodyPr wrap="square" rtlCol="0">
            <a:spAutoFit/>
          </a:bodyPr>
          <a:lstStyle/>
          <a:p>
            <a:r>
              <a:rPr lang="en-US" sz="3200" dirty="0" err="1"/>
              <a:t>Đỉnh</a:t>
            </a:r>
            <a:r>
              <a:rPr lang="en-US" sz="3200" dirty="0"/>
              <a:t> F: </a:t>
            </a:r>
            <a:r>
              <a:rPr lang="en-US" sz="3200" dirty="0" err="1"/>
              <a:t>Thêm</a:t>
            </a:r>
            <a:r>
              <a:rPr lang="en-US" sz="3200" dirty="0"/>
              <a:t> </a:t>
            </a:r>
            <a:r>
              <a:rPr lang="en-US" sz="3200" dirty="0" err="1"/>
              <a:t>đỉnh</a:t>
            </a:r>
            <a:r>
              <a:rPr lang="en-US" sz="3200" dirty="0"/>
              <a:t> F </a:t>
            </a:r>
            <a:r>
              <a:rPr lang="en-US" sz="3200" dirty="0" err="1"/>
              <a:t>vào</a:t>
            </a:r>
            <a:r>
              <a:rPr lang="en-US" sz="3200" dirty="0"/>
              <a:t> </a:t>
            </a:r>
            <a:r>
              <a:rPr lang="en-US" sz="3200" dirty="0" err="1"/>
              <a:t>tập</a:t>
            </a:r>
            <a:r>
              <a:rPr lang="en-US" sz="3200" dirty="0"/>
              <a:t> </a:t>
            </a:r>
            <a:r>
              <a:rPr lang="en-US" sz="3200" dirty="0" err="1"/>
              <a:t>đỉnh</a:t>
            </a:r>
            <a:r>
              <a:rPr lang="en-US" sz="3200" dirty="0"/>
              <a:t> </a:t>
            </a:r>
            <a:r>
              <a:rPr lang="en-US" sz="3200" dirty="0" err="1"/>
              <a:t>đã</a:t>
            </a:r>
            <a:r>
              <a:rPr lang="en-US" sz="3200" dirty="0"/>
              <a:t> </a:t>
            </a:r>
            <a:r>
              <a:rPr lang="en-US" sz="3200" dirty="0" err="1"/>
              <a:t>xét</a:t>
            </a:r>
            <a:r>
              <a:rPr lang="en-US" sz="3200" dirty="0"/>
              <a:t>. F </a:t>
            </a:r>
            <a:r>
              <a:rPr lang="en-US" sz="3200" dirty="0" err="1"/>
              <a:t>không</a:t>
            </a:r>
            <a:r>
              <a:rPr lang="en-US" sz="3200" dirty="0"/>
              <a:t> </a:t>
            </a:r>
            <a:r>
              <a:rPr lang="en-US" sz="3200" dirty="0" err="1"/>
              <a:t>kề</a:t>
            </a:r>
            <a:r>
              <a:rPr lang="en-US" sz="3200" dirty="0"/>
              <a:t> </a:t>
            </a:r>
            <a:r>
              <a:rPr lang="en-US" sz="3200" dirty="0" err="1"/>
              <a:t>với</a:t>
            </a:r>
            <a:r>
              <a:rPr lang="en-US" sz="3200" dirty="0"/>
              <a:t> </a:t>
            </a:r>
            <a:r>
              <a:rPr lang="en-US" sz="3200" dirty="0" err="1"/>
              <a:t>đỉnh</a:t>
            </a:r>
            <a:r>
              <a:rPr lang="en-US" sz="3200" dirty="0"/>
              <a:t> </a:t>
            </a:r>
            <a:r>
              <a:rPr lang="en-US" sz="3200" dirty="0" err="1"/>
              <a:t>nào</a:t>
            </a:r>
            <a:r>
              <a:rPr lang="en-US" sz="3200" dirty="0"/>
              <a:t>, </a:t>
            </a:r>
            <a:r>
              <a:rPr lang="en-US" sz="3200" dirty="0" err="1"/>
              <a:t>nên</a:t>
            </a:r>
            <a:r>
              <a:rPr lang="en-US" sz="3200" dirty="0"/>
              <a:t> </a:t>
            </a:r>
            <a:r>
              <a:rPr lang="en-US" sz="3200" dirty="0" err="1"/>
              <a:t>không</a:t>
            </a:r>
            <a:r>
              <a:rPr lang="en-US" sz="3200" dirty="0"/>
              <a:t> </a:t>
            </a:r>
            <a:r>
              <a:rPr lang="en-US" sz="3200" dirty="0" err="1"/>
              <a:t>thực</a:t>
            </a:r>
            <a:r>
              <a:rPr lang="en-US" sz="3200" dirty="0"/>
              <a:t> </a:t>
            </a:r>
            <a:r>
              <a:rPr lang="en-US" sz="3200" dirty="0" err="1"/>
              <a:t>hiện</a:t>
            </a:r>
            <a:r>
              <a:rPr lang="en-US" sz="3200" dirty="0"/>
              <a:t> so </a:t>
            </a:r>
            <a:r>
              <a:rPr lang="en-US" sz="3200" dirty="0" err="1"/>
              <a:t>sánh</a:t>
            </a:r>
            <a:r>
              <a:rPr lang="en-US" sz="3200" dirty="0"/>
              <a:t> </a:t>
            </a:r>
            <a:r>
              <a:rPr lang="en-US" sz="3200" dirty="0" err="1"/>
              <a:t>đỉnh</a:t>
            </a:r>
            <a:r>
              <a:rPr lang="en-US" sz="3200" dirty="0"/>
              <a:t> </a:t>
            </a:r>
            <a:r>
              <a:rPr lang="en-US" sz="3200" dirty="0" err="1"/>
              <a:t>kề</a:t>
            </a:r>
            <a:endParaRPr lang="en-US" sz="3200" dirty="0"/>
          </a:p>
        </p:txBody>
      </p:sp>
      <p:pic>
        <p:nvPicPr>
          <p:cNvPr id="3" name="Picture 2">
            <a:extLst>
              <a:ext uri="{FF2B5EF4-FFF2-40B4-BE49-F238E27FC236}">
                <a16:creationId xmlns:a16="http://schemas.microsoft.com/office/drawing/2014/main" id="{BB08C862-D879-1571-DD7A-8A469B0F2C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0" y="2792444"/>
            <a:ext cx="10104177" cy="5415548"/>
          </a:xfrm>
          <a:prstGeom prst="rect">
            <a:avLst/>
          </a:prstGeom>
        </p:spPr>
      </p:pic>
      <p:graphicFrame>
        <p:nvGraphicFramePr>
          <p:cNvPr id="4" name="Table 3">
            <a:extLst>
              <a:ext uri="{FF2B5EF4-FFF2-40B4-BE49-F238E27FC236}">
                <a16:creationId xmlns:a16="http://schemas.microsoft.com/office/drawing/2014/main" id="{92F7173F-D357-D742-2675-E035E4CF32FF}"/>
              </a:ext>
            </a:extLst>
          </p:cNvPr>
          <p:cNvGraphicFramePr>
            <a:graphicFrameLocks noGrp="1"/>
          </p:cNvGraphicFramePr>
          <p:nvPr>
            <p:extLst>
              <p:ext uri="{D42A27DB-BD31-4B8C-83A1-F6EECF244321}">
                <p14:modId xmlns:p14="http://schemas.microsoft.com/office/powerpoint/2010/main" val="3933854026"/>
              </p:ext>
            </p:extLst>
          </p:nvPr>
        </p:nvGraphicFramePr>
        <p:xfrm>
          <a:off x="1752600" y="8846820"/>
          <a:ext cx="12191998" cy="79248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1872970044"/>
                    </a:ext>
                  </a:extLst>
                </a:gridCol>
                <a:gridCol w="1741714">
                  <a:extLst>
                    <a:ext uri="{9D8B030D-6E8A-4147-A177-3AD203B41FA5}">
                      <a16:colId xmlns:a16="http://schemas.microsoft.com/office/drawing/2014/main" val="2344959634"/>
                    </a:ext>
                  </a:extLst>
                </a:gridCol>
                <a:gridCol w="1741714">
                  <a:extLst>
                    <a:ext uri="{9D8B030D-6E8A-4147-A177-3AD203B41FA5}">
                      <a16:colId xmlns:a16="http://schemas.microsoft.com/office/drawing/2014/main" val="2085687099"/>
                    </a:ext>
                  </a:extLst>
                </a:gridCol>
                <a:gridCol w="1741714">
                  <a:extLst>
                    <a:ext uri="{9D8B030D-6E8A-4147-A177-3AD203B41FA5}">
                      <a16:colId xmlns:a16="http://schemas.microsoft.com/office/drawing/2014/main" val="4105585359"/>
                    </a:ext>
                  </a:extLst>
                </a:gridCol>
                <a:gridCol w="1741714">
                  <a:extLst>
                    <a:ext uri="{9D8B030D-6E8A-4147-A177-3AD203B41FA5}">
                      <a16:colId xmlns:a16="http://schemas.microsoft.com/office/drawing/2014/main" val="1248674830"/>
                    </a:ext>
                  </a:extLst>
                </a:gridCol>
                <a:gridCol w="1741714">
                  <a:extLst>
                    <a:ext uri="{9D8B030D-6E8A-4147-A177-3AD203B41FA5}">
                      <a16:colId xmlns:a16="http://schemas.microsoft.com/office/drawing/2014/main" val="947336369"/>
                    </a:ext>
                  </a:extLst>
                </a:gridCol>
                <a:gridCol w="1741714">
                  <a:extLst>
                    <a:ext uri="{9D8B030D-6E8A-4147-A177-3AD203B41FA5}">
                      <a16:colId xmlns:a16="http://schemas.microsoft.com/office/drawing/2014/main" val="1304531747"/>
                    </a:ext>
                  </a:extLst>
                </a:gridCol>
              </a:tblGrid>
              <a:tr h="370840">
                <a:tc>
                  <a:txBody>
                    <a:bodyPr/>
                    <a:lstStyle/>
                    <a:p>
                      <a:r>
                        <a:rPr lang="en-US" sz="2000" b="1" dirty="0" err="1"/>
                        <a:t>i</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3996953"/>
                  </a:ext>
                </a:extLst>
              </a:tr>
              <a:tr h="370840">
                <a:tc>
                  <a:txBody>
                    <a:bodyPr/>
                    <a:lstStyle/>
                    <a:p>
                      <a:r>
                        <a:rPr lang="en-US" sz="2000" b="1" dirty="0"/>
                        <a:t>Pre[</a:t>
                      </a:r>
                      <a:r>
                        <a:rPr lang="en-US" sz="2000" b="1" dirty="0" err="1"/>
                        <a:t>i</a:t>
                      </a:r>
                      <a:r>
                        <a:rPr lang="en-US" sz="20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b="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0997214"/>
                  </a:ext>
                </a:extLst>
              </a:tr>
            </a:tbl>
          </a:graphicData>
        </a:graphic>
      </p:graphicFrame>
    </p:spTree>
    <p:extLst>
      <p:ext uri="{BB962C8B-B14F-4D97-AF65-F5344CB8AC3E}">
        <p14:creationId xmlns:p14="http://schemas.microsoft.com/office/powerpoint/2010/main" val="78456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Table 2">
            <a:extLst>
              <a:ext uri="{FF2B5EF4-FFF2-40B4-BE49-F238E27FC236}">
                <a16:creationId xmlns:a16="http://schemas.microsoft.com/office/drawing/2014/main" id="{852BA607-C702-FEF8-DCEA-6F51FB425831}"/>
              </a:ext>
            </a:extLst>
          </p:cNvPr>
          <p:cNvGraphicFramePr>
            <a:graphicFrameLocks noGrp="1"/>
          </p:cNvGraphicFramePr>
          <p:nvPr>
            <p:extLst>
              <p:ext uri="{D42A27DB-BD31-4B8C-83A1-F6EECF244321}">
                <p14:modId xmlns:p14="http://schemas.microsoft.com/office/powerpoint/2010/main" val="1345550369"/>
              </p:ext>
            </p:extLst>
          </p:nvPr>
        </p:nvGraphicFramePr>
        <p:xfrm>
          <a:off x="1295400" y="647700"/>
          <a:ext cx="6058119" cy="7860256"/>
        </p:xfrm>
        <a:graphic>
          <a:graphicData uri="http://schemas.openxmlformats.org/drawingml/2006/table">
            <a:tbl>
              <a:tblPr/>
              <a:tblGrid>
                <a:gridCol w="919162">
                  <a:extLst>
                    <a:ext uri="{9D8B030D-6E8A-4147-A177-3AD203B41FA5}">
                      <a16:colId xmlns:a16="http://schemas.microsoft.com/office/drawing/2014/main" val="20000"/>
                    </a:ext>
                  </a:extLst>
                </a:gridCol>
                <a:gridCol w="1260378">
                  <a:extLst>
                    <a:ext uri="{9D8B030D-6E8A-4147-A177-3AD203B41FA5}">
                      <a16:colId xmlns:a16="http://schemas.microsoft.com/office/drawing/2014/main" val="20001"/>
                    </a:ext>
                  </a:extLst>
                </a:gridCol>
                <a:gridCol w="2246028">
                  <a:extLst>
                    <a:ext uri="{9D8B030D-6E8A-4147-A177-3AD203B41FA5}">
                      <a16:colId xmlns:a16="http://schemas.microsoft.com/office/drawing/2014/main" val="20002"/>
                    </a:ext>
                  </a:extLst>
                </a:gridCol>
                <a:gridCol w="1632551">
                  <a:extLst>
                    <a:ext uri="{9D8B030D-6E8A-4147-A177-3AD203B41FA5}">
                      <a16:colId xmlns:a16="http://schemas.microsoft.com/office/drawing/2014/main" val="20003"/>
                    </a:ext>
                  </a:extLst>
                </a:gridCol>
              </a:tblGrid>
              <a:tr h="784854">
                <a:tc>
                  <a:txBody>
                    <a:bodyPr/>
                    <a:lstStyle/>
                    <a:p>
                      <a:pPr algn="ctr">
                        <a:lnSpc>
                          <a:spcPts val="2520"/>
                        </a:lnSpc>
                        <a:defRPr/>
                      </a:pPr>
                      <a:r>
                        <a:rPr lang="en-US" sz="1800">
                          <a:solidFill>
                            <a:srgbClr val="000000"/>
                          </a:solidFill>
                          <a:latin typeface="Lato"/>
                        </a:rPr>
                        <a:t>Đỉnh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Đỉnh kề</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Bold"/>
                        </a:rPr>
                        <a:t>Q</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Bold"/>
                        </a:rPr>
                        <a:t>Close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4854">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4854">
                <a:tc>
                  <a:txBody>
                    <a:bodyPr/>
                    <a:lstStyle/>
                    <a:p>
                      <a:pPr algn="ctr">
                        <a:lnSpc>
                          <a:spcPts val="2520"/>
                        </a:lnSpc>
                        <a:defRPr/>
                      </a:pPr>
                      <a:r>
                        <a:rPr lang="en-US" sz="1800">
                          <a:solidFill>
                            <a:srgbClr val="000000"/>
                          </a:solidFill>
                          <a:latin typeface="Lato"/>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B,C</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400" dirty="0">
                          <a:solidFill>
                            <a:srgbClr val="FF0000"/>
                          </a:solidFill>
                        </a:rPr>
                        <a:t>(B,10) </a:t>
                      </a:r>
                      <a:r>
                        <a:rPr lang="en-US" sz="2400" dirty="0"/>
                        <a:t>(C,20)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02854">
                <a:tc>
                  <a:txBody>
                    <a:bodyPr/>
                    <a:lstStyle/>
                    <a:p>
                      <a:pPr algn="ctr">
                        <a:lnSpc>
                          <a:spcPts val="2520"/>
                        </a:lnSpc>
                        <a:defRPr/>
                      </a:pPr>
                      <a:r>
                        <a:rPr lang="en-US" sz="2000" dirty="0"/>
                        <a:t>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E,D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(C,20) </a:t>
                      </a:r>
                      <a:r>
                        <a:rPr lang="en-US" sz="2000" dirty="0"/>
                        <a:t>(E,20) (D,60)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00710">
                <a:tc>
                  <a:txBody>
                    <a:bodyPr/>
                    <a:lstStyle/>
                    <a:p>
                      <a:pPr algn="ctr">
                        <a:lnSpc>
                          <a:spcPts val="2520"/>
                        </a:lnSpc>
                        <a:defRPr/>
                      </a:pPr>
                      <a:r>
                        <a:rPr lang="en-US" sz="2000" dirty="0"/>
                        <a:t>C</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E, 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(E,20) </a:t>
                      </a:r>
                      <a:r>
                        <a:rPr lang="en-US" sz="2000" dirty="0"/>
                        <a:t>(D,40)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{A,B,C}</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00710">
                <a:tc>
                  <a:txBody>
                    <a:bodyPr/>
                    <a:lstStyle/>
                    <a:p>
                      <a:pPr algn="ctr">
                        <a:lnSpc>
                          <a:spcPts val="2520"/>
                        </a:lnSpc>
                        <a:defRPr/>
                      </a:pPr>
                      <a:r>
                        <a:rPr lang="en-US" sz="2000" dirty="0"/>
                        <a:t>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F</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(F,21) </a:t>
                      </a:r>
                      <a:r>
                        <a:rPr lang="en-US" sz="2000" dirty="0"/>
                        <a:t>(D,40)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{A,B,C,E}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00710">
                <a:tc>
                  <a:txBody>
                    <a:bodyPr/>
                    <a:lstStyle/>
                    <a:p>
                      <a:pPr algn="ctr">
                        <a:lnSpc>
                          <a:spcPts val="2520"/>
                        </a:lnSpc>
                        <a:defRPr/>
                      </a:pPr>
                      <a:r>
                        <a:rPr lang="en-US" sz="2000" dirty="0"/>
                        <a:t>F</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err="1"/>
                        <a:t>Không</a:t>
                      </a:r>
                      <a:r>
                        <a:rPr lang="en-US" sz="2000" dirty="0"/>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D(40)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{A,B,C,E,F}</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100710">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2" name="TextBox 1">
            <a:extLst>
              <a:ext uri="{FF2B5EF4-FFF2-40B4-BE49-F238E27FC236}">
                <a16:creationId xmlns:a16="http://schemas.microsoft.com/office/drawing/2014/main" id="{36245899-B762-1C92-713D-28AC1AC8BDD3}"/>
              </a:ext>
            </a:extLst>
          </p:cNvPr>
          <p:cNvSpPr txBox="1"/>
          <p:nvPr/>
        </p:nvSpPr>
        <p:spPr>
          <a:xfrm>
            <a:off x="8229600" y="1100379"/>
            <a:ext cx="7772400" cy="1077218"/>
          </a:xfrm>
          <a:prstGeom prst="rect">
            <a:avLst/>
          </a:prstGeom>
          <a:noFill/>
        </p:spPr>
        <p:txBody>
          <a:bodyPr wrap="square" rtlCol="0">
            <a:spAutoFit/>
          </a:bodyPr>
          <a:lstStyle/>
          <a:p>
            <a:r>
              <a:rPr lang="en-US" sz="3200" dirty="0" err="1"/>
              <a:t>Chọn</a:t>
            </a:r>
            <a:r>
              <a:rPr lang="en-US" sz="3200" dirty="0"/>
              <a:t> </a:t>
            </a:r>
            <a:r>
              <a:rPr lang="en-US" sz="3200" dirty="0" err="1"/>
              <a:t>đỉnh</a:t>
            </a:r>
            <a:r>
              <a:rPr lang="en-US" sz="3200" dirty="0"/>
              <a:t> </a:t>
            </a:r>
            <a:r>
              <a:rPr lang="en-US" sz="3200" dirty="0" err="1"/>
              <a:t>xét</a:t>
            </a:r>
            <a:r>
              <a:rPr lang="en-US" sz="3200" dirty="0"/>
              <a:t> </a:t>
            </a:r>
            <a:r>
              <a:rPr lang="en-US" sz="3200" dirty="0" err="1"/>
              <a:t>tiếp</a:t>
            </a:r>
            <a:r>
              <a:rPr lang="en-US" sz="3200" dirty="0"/>
              <a:t> </a:t>
            </a:r>
            <a:r>
              <a:rPr lang="en-US" sz="3200" dirty="0" err="1"/>
              <a:t>theo</a:t>
            </a:r>
            <a:r>
              <a:rPr lang="en-US" sz="3200" dirty="0"/>
              <a:t> </a:t>
            </a:r>
            <a:r>
              <a:rPr lang="en-US" sz="3200" dirty="0" err="1"/>
              <a:t>là</a:t>
            </a:r>
            <a:r>
              <a:rPr lang="en-US" sz="3200" dirty="0"/>
              <a:t> </a:t>
            </a:r>
            <a:r>
              <a:rPr lang="en-US" sz="3200" dirty="0" err="1"/>
              <a:t>đỉnh</a:t>
            </a:r>
            <a:r>
              <a:rPr lang="en-US" sz="3200" dirty="0"/>
              <a:t> </a:t>
            </a:r>
            <a:r>
              <a:rPr lang="en-US" sz="3200" dirty="0" err="1"/>
              <a:t>với</a:t>
            </a:r>
            <a:r>
              <a:rPr lang="en-US" sz="3200" dirty="0"/>
              <a:t> </a:t>
            </a:r>
            <a:r>
              <a:rPr lang="en-US" sz="3200" dirty="0" err="1"/>
              <a:t>trọng</a:t>
            </a:r>
            <a:r>
              <a:rPr lang="en-US" sz="3200" dirty="0"/>
              <a:t> </a:t>
            </a:r>
            <a:r>
              <a:rPr lang="en-US" sz="3200" dirty="0" err="1"/>
              <a:t>số</a:t>
            </a:r>
            <a:r>
              <a:rPr lang="en-US" sz="3200" dirty="0"/>
              <a:t> </a:t>
            </a:r>
            <a:r>
              <a:rPr lang="en-US" sz="3200" dirty="0" err="1"/>
              <a:t>từ</a:t>
            </a:r>
            <a:r>
              <a:rPr lang="en-US" sz="3200" dirty="0"/>
              <a:t> A </a:t>
            </a:r>
            <a:r>
              <a:rPr lang="en-US" sz="3200" dirty="0" err="1"/>
              <a:t>đến</a:t>
            </a:r>
            <a:r>
              <a:rPr lang="en-US" sz="3200" dirty="0"/>
              <a:t> </a:t>
            </a:r>
            <a:r>
              <a:rPr lang="en-US" sz="3200" dirty="0" err="1"/>
              <a:t>đỉnh</a:t>
            </a:r>
            <a:r>
              <a:rPr lang="en-US" sz="3200" dirty="0"/>
              <a:t> </a:t>
            </a:r>
            <a:r>
              <a:rPr lang="en-US" sz="3200" dirty="0" err="1"/>
              <a:t>đó</a:t>
            </a:r>
            <a:r>
              <a:rPr lang="en-US" sz="3200" dirty="0"/>
              <a:t> </a:t>
            </a:r>
            <a:r>
              <a:rPr lang="en-US" sz="3200" dirty="0" err="1"/>
              <a:t>nhỏ</a:t>
            </a:r>
            <a:r>
              <a:rPr lang="en-US" sz="3200" dirty="0"/>
              <a:t> </a:t>
            </a:r>
            <a:r>
              <a:rPr lang="en-US" sz="3200" dirty="0" err="1"/>
              <a:t>nhất</a:t>
            </a:r>
            <a:r>
              <a:rPr lang="en-US" sz="3200" dirty="0"/>
              <a:t>. </a:t>
            </a:r>
            <a:r>
              <a:rPr lang="en-US" sz="3200" dirty="0" err="1"/>
              <a:t>Chọn</a:t>
            </a:r>
            <a:r>
              <a:rPr lang="en-US" sz="3200" dirty="0"/>
              <a:t> </a:t>
            </a:r>
            <a:r>
              <a:rPr lang="en-US" sz="3200" dirty="0" err="1"/>
              <a:t>đỉnh</a:t>
            </a:r>
            <a:r>
              <a:rPr lang="en-US" sz="3200" dirty="0"/>
              <a:t> D.</a:t>
            </a:r>
          </a:p>
        </p:txBody>
      </p:sp>
      <p:pic>
        <p:nvPicPr>
          <p:cNvPr id="3" name="Picture 2">
            <a:extLst>
              <a:ext uri="{FF2B5EF4-FFF2-40B4-BE49-F238E27FC236}">
                <a16:creationId xmlns:a16="http://schemas.microsoft.com/office/drawing/2014/main" id="{0D88F7A5-3E0E-77DE-90EF-3A118D39B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0" y="2781300"/>
            <a:ext cx="8762999" cy="5415548"/>
          </a:xfrm>
          <a:prstGeom prst="rect">
            <a:avLst/>
          </a:prstGeom>
        </p:spPr>
      </p:pic>
      <p:pic>
        <p:nvPicPr>
          <p:cNvPr id="6" name="Picture 5">
            <a:extLst>
              <a:ext uri="{FF2B5EF4-FFF2-40B4-BE49-F238E27FC236}">
                <a16:creationId xmlns:a16="http://schemas.microsoft.com/office/drawing/2014/main" id="{82FF6EB1-8E92-4DA2-45DA-954440D32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8599" y="2412228"/>
            <a:ext cx="10045217" cy="5462544"/>
          </a:xfrm>
          <a:prstGeom prst="rect">
            <a:avLst/>
          </a:prstGeom>
        </p:spPr>
      </p:pic>
      <p:graphicFrame>
        <p:nvGraphicFramePr>
          <p:cNvPr id="8" name="Table 7">
            <a:extLst>
              <a:ext uri="{FF2B5EF4-FFF2-40B4-BE49-F238E27FC236}">
                <a16:creationId xmlns:a16="http://schemas.microsoft.com/office/drawing/2014/main" id="{039C9D3E-6B5F-3389-59A4-61C760D44CD0}"/>
              </a:ext>
            </a:extLst>
          </p:cNvPr>
          <p:cNvGraphicFramePr>
            <a:graphicFrameLocks noGrp="1"/>
          </p:cNvGraphicFramePr>
          <p:nvPr>
            <p:extLst>
              <p:ext uri="{D42A27DB-BD31-4B8C-83A1-F6EECF244321}">
                <p14:modId xmlns:p14="http://schemas.microsoft.com/office/powerpoint/2010/main" val="3933854026"/>
              </p:ext>
            </p:extLst>
          </p:nvPr>
        </p:nvGraphicFramePr>
        <p:xfrm>
          <a:off x="1752600" y="8846820"/>
          <a:ext cx="12191998" cy="79248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1872970044"/>
                    </a:ext>
                  </a:extLst>
                </a:gridCol>
                <a:gridCol w="1741714">
                  <a:extLst>
                    <a:ext uri="{9D8B030D-6E8A-4147-A177-3AD203B41FA5}">
                      <a16:colId xmlns:a16="http://schemas.microsoft.com/office/drawing/2014/main" val="2344959634"/>
                    </a:ext>
                  </a:extLst>
                </a:gridCol>
                <a:gridCol w="1741714">
                  <a:extLst>
                    <a:ext uri="{9D8B030D-6E8A-4147-A177-3AD203B41FA5}">
                      <a16:colId xmlns:a16="http://schemas.microsoft.com/office/drawing/2014/main" val="2085687099"/>
                    </a:ext>
                  </a:extLst>
                </a:gridCol>
                <a:gridCol w="1741714">
                  <a:extLst>
                    <a:ext uri="{9D8B030D-6E8A-4147-A177-3AD203B41FA5}">
                      <a16:colId xmlns:a16="http://schemas.microsoft.com/office/drawing/2014/main" val="4105585359"/>
                    </a:ext>
                  </a:extLst>
                </a:gridCol>
                <a:gridCol w="1741714">
                  <a:extLst>
                    <a:ext uri="{9D8B030D-6E8A-4147-A177-3AD203B41FA5}">
                      <a16:colId xmlns:a16="http://schemas.microsoft.com/office/drawing/2014/main" val="1248674830"/>
                    </a:ext>
                  </a:extLst>
                </a:gridCol>
                <a:gridCol w="1741714">
                  <a:extLst>
                    <a:ext uri="{9D8B030D-6E8A-4147-A177-3AD203B41FA5}">
                      <a16:colId xmlns:a16="http://schemas.microsoft.com/office/drawing/2014/main" val="947336369"/>
                    </a:ext>
                  </a:extLst>
                </a:gridCol>
                <a:gridCol w="1741714">
                  <a:extLst>
                    <a:ext uri="{9D8B030D-6E8A-4147-A177-3AD203B41FA5}">
                      <a16:colId xmlns:a16="http://schemas.microsoft.com/office/drawing/2014/main" val="1304531747"/>
                    </a:ext>
                  </a:extLst>
                </a:gridCol>
              </a:tblGrid>
              <a:tr h="370840">
                <a:tc>
                  <a:txBody>
                    <a:bodyPr/>
                    <a:lstStyle/>
                    <a:p>
                      <a:r>
                        <a:rPr lang="en-US" sz="2000" b="1" dirty="0" err="1"/>
                        <a:t>i</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3996953"/>
                  </a:ext>
                </a:extLst>
              </a:tr>
              <a:tr h="370840">
                <a:tc>
                  <a:txBody>
                    <a:bodyPr/>
                    <a:lstStyle/>
                    <a:p>
                      <a:r>
                        <a:rPr lang="en-US" sz="2000" b="1" dirty="0"/>
                        <a:t>Pre[</a:t>
                      </a:r>
                      <a:r>
                        <a:rPr lang="en-US" sz="2000" b="1" dirty="0" err="1"/>
                        <a:t>i</a:t>
                      </a:r>
                      <a:r>
                        <a:rPr lang="en-US" sz="20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b="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0997214"/>
                  </a:ext>
                </a:extLst>
              </a:tr>
            </a:tbl>
          </a:graphicData>
        </a:graphic>
      </p:graphicFrame>
    </p:spTree>
    <p:extLst>
      <p:ext uri="{BB962C8B-B14F-4D97-AF65-F5344CB8AC3E}">
        <p14:creationId xmlns:p14="http://schemas.microsoft.com/office/powerpoint/2010/main" val="410463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TextBox 2"/>
          <p:cNvSpPr txBox="1"/>
          <p:nvPr/>
        </p:nvSpPr>
        <p:spPr>
          <a:xfrm>
            <a:off x="1028700" y="2400300"/>
            <a:ext cx="10216018" cy="1581150"/>
          </a:xfrm>
          <a:prstGeom prst="rect">
            <a:avLst/>
          </a:prstGeom>
        </p:spPr>
        <p:txBody>
          <a:bodyPr lIns="0" tIns="0" rIns="0" bIns="0" rtlCol="0" anchor="t">
            <a:spAutoFit/>
          </a:bodyPr>
          <a:lstStyle/>
          <a:p>
            <a:pPr algn="l">
              <a:lnSpc>
                <a:spcPts val="12480"/>
              </a:lnSpc>
            </a:pPr>
            <a:r>
              <a:rPr lang="en-US" sz="10400">
                <a:solidFill>
                  <a:srgbClr val="FFFFFF"/>
                </a:solidFill>
                <a:latin typeface="Big Shoulders Display Bold"/>
              </a:rPr>
              <a:t>THUẬT TOÁN DIJKSTRA</a:t>
            </a:r>
          </a:p>
        </p:txBody>
      </p:sp>
      <p:sp>
        <p:nvSpPr>
          <p:cNvPr id="3" name="TextBox 3"/>
          <p:cNvSpPr txBox="1"/>
          <p:nvPr/>
        </p:nvSpPr>
        <p:spPr>
          <a:xfrm>
            <a:off x="1028700" y="4267279"/>
            <a:ext cx="14692548" cy="3470803"/>
          </a:xfrm>
          <a:prstGeom prst="rect">
            <a:avLst/>
          </a:prstGeom>
        </p:spPr>
        <p:txBody>
          <a:bodyPr lIns="0" tIns="0" rIns="0" bIns="0" rtlCol="0" anchor="t">
            <a:spAutoFit/>
          </a:bodyPr>
          <a:lstStyle/>
          <a:p>
            <a:pPr marL="753408" lvl="1" indent="-376704" algn="l">
              <a:lnSpc>
                <a:spcPts val="5583"/>
              </a:lnSpc>
              <a:buFont typeface="Arial"/>
              <a:buChar char="•"/>
            </a:pPr>
            <a:r>
              <a:rPr lang="en-US" sz="3489">
                <a:solidFill>
                  <a:srgbClr val="FFFFFF"/>
                </a:solidFill>
                <a:latin typeface="Livvic"/>
              </a:rPr>
              <a:t>Thuật toán Dijkstra được sử dụng để tìm</a:t>
            </a:r>
            <a:r>
              <a:rPr lang="en-US" sz="3489">
                <a:solidFill>
                  <a:srgbClr val="FFFFFF"/>
                </a:solidFill>
                <a:latin typeface="Livvic Bold"/>
              </a:rPr>
              <a:t> đường đi ngắn nhất từ 1 đỉnh tới mọi đỉnh còn lại</a:t>
            </a:r>
            <a:r>
              <a:rPr lang="en-US" sz="3489">
                <a:solidFill>
                  <a:srgbClr val="FFFFFF"/>
                </a:solidFill>
                <a:latin typeface="Livvic"/>
              </a:rPr>
              <a:t> trên đồ thị, có thể áp dụng cho cả đồ thị có hướng và vô hướng không chứa trọng số âm. </a:t>
            </a:r>
          </a:p>
          <a:p>
            <a:pPr algn="l">
              <a:lnSpc>
                <a:spcPts val="5583"/>
              </a:lnSpc>
            </a:pPr>
            <a:endParaRPr lang="en-US" sz="3489">
              <a:solidFill>
                <a:srgbClr val="FFFFFF"/>
              </a:solidFill>
              <a:latin typeface="Livvic"/>
            </a:endParaRPr>
          </a:p>
          <a:p>
            <a:pPr marL="753408" lvl="1" indent="-376704" algn="l">
              <a:lnSpc>
                <a:spcPts val="5583"/>
              </a:lnSpc>
              <a:buFont typeface="Arial"/>
              <a:buChar char="•"/>
            </a:pPr>
            <a:r>
              <a:rPr lang="en-US" sz="3489">
                <a:solidFill>
                  <a:srgbClr val="FFFFFF"/>
                </a:solidFill>
                <a:latin typeface="Livvic Bold"/>
              </a:rPr>
              <a:t>Độ phức tạp</a:t>
            </a:r>
            <a:r>
              <a:rPr lang="en-US" sz="3489">
                <a:solidFill>
                  <a:srgbClr val="FFFFFF"/>
                </a:solidFill>
                <a:latin typeface="Livvic"/>
              </a:rPr>
              <a:t>: O((E + V)logV)</a:t>
            </a:r>
          </a:p>
        </p:txBody>
      </p:sp>
      <p:sp>
        <p:nvSpPr>
          <p:cNvPr id="4" name="TextBox 4"/>
          <p:cNvSpPr txBox="1"/>
          <p:nvPr/>
        </p:nvSpPr>
        <p:spPr>
          <a:xfrm>
            <a:off x="16472015" y="1078368"/>
            <a:ext cx="1124259" cy="795553"/>
          </a:xfrm>
          <a:prstGeom prst="rect">
            <a:avLst/>
          </a:prstGeom>
        </p:spPr>
        <p:txBody>
          <a:bodyPr lIns="0" tIns="0" rIns="0" bIns="0" rtlCol="0" anchor="t">
            <a:spAutoFit/>
          </a:bodyPr>
          <a:lstStyle/>
          <a:p>
            <a:pPr algn="ctr">
              <a:lnSpc>
                <a:spcPts val="6160"/>
              </a:lnSpc>
            </a:pPr>
            <a:r>
              <a:rPr lang="en-US" sz="5600">
                <a:solidFill>
                  <a:srgbClr val="FFFFFF"/>
                </a:solidFill>
                <a:latin typeface="Big Shoulders Display"/>
              </a:rPr>
              <a:t>001</a:t>
            </a:r>
          </a:p>
        </p:txBody>
      </p:sp>
      <p:grpSp>
        <p:nvGrpSpPr>
          <p:cNvPr id="5" name="Group 5"/>
          <p:cNvGrpSpPr/>
          <p:nvPr/>
        </p:nvGrpSpPr>
        <p:grpSpPr>
          <a:xfrm>
            <a:off x="1028700" y="9539656"/>
            <a:ext cx="1400283" cy="190500"/>
            <a:chOff x="0" y="0"/>
            <a:chExt cx="1867044" cy="254000"/>
          </a:xfrm>
        </p:grpSpPr>
        <p:sp>
          <p:nvSpPr>
            <p:cNvPr id="6" name="Freeform 6"/>
            <p:cNvSpPr/>
            <p:nvPr/>
          </p:nvSpPr>
          <p:spPr>
            <a:xfrm>
              <a:off x="1292147" y="0"/>
              <a:ext cx="574897" cy="254000"/>
            </a:xfrm>
            <a:custGeom>
              <a:avLst/>
              <a:gdLst/>
              <a:ahLst/>
              <a:cxnLst/>
              <a:rect l="l" t="t" r="r" b="b"/>
              <a:pathLst>
                <a:path w="574897" h="254000">
                  <a:moveTo>
                    <a:pt x="0" y="0"/>
                  </a:moveTo>
                  <a:lnTo>
                    <a:pt x="574897" y="0"/>
                  </a:lnTo>
                  <a:lnTo>
                    <a:pt x="574897" y="254000"/>
                  </a:lnTo>
                  <a:lnTo>
                    <a:pt x="0" y="254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10800000">
              <a:off x="0" y="0"/>
              <a:ext cx="574897" cy="254000"/>
            </a:xfrm>
            <a:custGeom>
              <a:avLst/>
              <a:gdLst/>
              <a:ahLst/>
              <a:cxnLst/>
              <a:rect l="l" t="t" r="r" b="b"/>
              <a:pathLst>
                <a:path w="574897" h="254000">
                  <a:moveTo>
                    <a:pt x="0" y="0"/>
                  </a:moveTo>
                  <a:lnTo>
                    <a:pt x="574897" y="0"/>
                  </a:lnTo>
                  <a:lnTo>
                    <a:pt x="574897" y="254000"/>
                  </a:lnTo>
                  <a:lnTo>
                    <a:pt x="0" y="254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8" name="AutoShape 8"/>
          <p:cNvSpPr/>
          <p:nvPr/>
        </p:nvSpPr>
        <p:spPr>
          <a:xfrm>
            <a:off x="15721248" y="-108411"/>
            <a:ext cx="9525" cy="10503822"/>
          </a:xfrm>
          <a:prstGeom prst="rect">
            <a:avLst/>
          </a:prstGeom>
          <a:solidFill>
            <a:srgbClr val="FFFFFF"/>
          </a:solidFill>
        </p:spPr>
        <p:txBody>
          <a:bodyPr/>
          <a:lstStyle/>
          <a:p>
            <a:endParaRPr lang="en-US"/>
          </a:p>
        </p:txBody>
      </p:sp>
      <p:sp>
        <p:nvSpPr>
          <p:cNvPr id="9" name="AutoShape 9"/>
          <p:cNvSpPr/>
          <p:nvPr/>
        </p:nvSpPr>
        <p:spPr>
          <a:xfrm>
            <a:off x="-2566752" y="9077325"/>
            <a:ext cx="18288000" cy="9525"/>
          </a:xfrm>
          <a:prstGeom prst="rect">
            <a:avLst/>
          </a:prstGeom>
          <a:solidFill>
            <a:srgbClr val="FFFFFF"/>
          </a:solidFill>
        </p:spPr>
        <p:txBody>
          <a:bodyPr/>
          <a:lstStyle/>
          <a:p>
            <a:endParaRPr lang="en-US"/>
          </a:p>
        </p:txBody>
      </p:sp>
      <p:sp>
        <p:nvSpPr>
          <p:cNvPr id="10" name="Freeform 10"/>
          <p:cNvSpPr/>
          <p:nvPr/>
        </p:nvSpPr>
        <p:spPr>
          <a:xfrm>
            <a:off x="1028700" y="1028700"/>
            <a:ext cx="453254" cy="453254"/>
          </a:xfrm>
          <a:custGeom>
            <a:avLst/>
            <a:gdLst/>
            <a:ahLst/>
            <a:cxnLst/>
            <a:rect l="l" t="t" r="r" b="b"/>
            <a:pathLst>
              <a:path w="453254" h="453254">
                <a:moveTo>
                  <a:pt x="0" y="0"/>
                </a:moveTo>
                <a:lnTo>
                  <a:pt x="453254" y="0"/>
                </a:lnTo>
                <a:lnTo>
                  <a:pt x="453254" y="453254"/>
                </a:lnTo>
                <a:lnTo>
                  <a:pt x="0" y="4532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Table 2">
            <a:extLst>
              <a:ext uri="{FF2B5EF4-FFF2-40B4-BE49-F238E27FC236}">
                <a16:creationId xmlns:a16="http://schemas.microsoft.com/office/drawing/2014/main" id="{852BA607-C702-FEF8-DCEA-6F51FB425831}"/>
              </a:ext>
            </a:extLst>
          </p:cNvPr>
          <p:cNvGraphicFramePr>
            <a:graphicFrameLocks noGrp="1"/>
          </p:cNvGraphicFramePr>
          <p:nvPr>
            <p:extLst>
              <p:ext uri="{D42A27DB-BD31-4B8C-83A1-F6EECF244321}">
                <p14:modId xmlns:p14="http://schemas.microsoft.com/office/powerpoint/2010/main" val="3381846004"/>
              </p:ext>
            </p:extLst>
          </p:nvPr>
        </p:nvGraphicFramePr>
        <p:xfrm>
          <a:off x="1295400" y="647700"/>
          <a:ext cx="6058119" cy="7860256"/>
        </p:xfrm>
        <a:graphic>
          <a:graphicData uri="http://schemas.openxmlformats.org/drawingml/2006/table">
            <a:tbl>
              <a:tblPr/>
              <a:tblGrid>
                <a:gridCol w="919162">
                  <a:extLst>
                    <a:ext uri="{9D8B030D-6E8A-4147-A177-3AD203B41FA5}">
                      <a16:colId xmlns:a16="http://schemas.microsoft.com/office/drawing/2014/main" val="20000"/>
                    </a:ext>
                  </a:extLst>
                </a:gridCol>
                <a:gridCol w="1260378">
                  <a:extLst>
                    <a:ext uri="{9D8B030D-6E8A-4147-A177-3AD203B41FA5}">
                      <a16:colId xmlns:a16="http://schemas.microsoft.com/office/drawing/2014/main" val="20001"/>
                    </a:ext>
                  </a:extLst>
                </a:gridCol>
                <a:gridCol w="2246028">
                  <a:extLst>
                    <a:ext uri="{9D8B030D-6E8A-4147-A177-3AD203B41FA5}">
                      <a16:colId xmlns:a16="http://schemas.microsoft.com/office/drawing/2014/main" val="20002"/>
                    </a:ext>
                  </a:extLst>
                </a:gridCol>
                <a:gridCol w="1632551">
                  <a:extLst>
                    <a:ext uri="{9D8B030D-6E8A-4147-A177-3AD203B41FA5}">
                      <a16:colId xmlns:a16="http://schemas.microsoft.com/office/drawing/2014/main" val="20003"/>
                    </a:ext>
                  </a:extLst>
                </a:gridCol>
              </a:tblGrid>
              <a:tr h="784854">
                <a:tc>
                  <a:txBody>
                    <a:bodyPr/>
                    <a:lstStyle/>
                    <a:p>
                      <a:pPr algn="ctr">
                        <a:lnSpc>
                          <a:spcPts val="2520"/>
                        </a:lnSpc>
                        <a:defRPr/>
                      </a:pPr>
                      <a:r>
                        <a:rPr lang="en-US" sz="1800">
                          <a:solidFill>
                            <a:srgbClr val="000000"/>
                          </a:solidFill>
                          <a:latin typeface="Lato"/>
                        </a:rPr>
                        <a:t>Đỉnh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Đỉnh kề</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Bold"/>
                        </a:rPr>
                        <a:t>Q</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Bold"/>
                        </a:rPr>
                        <a:t>Close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4854">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4854">
                <a:tc>
                  <a:txBody>
                    <a:bodyPr/>
                    <a:lstStyle/>
                    <a:p>
                      <a:pPr algn="ctr">
                        <a:lnSpc>
                          <a:spcPts val="2520"/>
                        </a:lnSpc>
                        <a:defRPr/>
                      </a:pPr>
                      <a:r>
                        <a:rPr lang="en-US" sz="1800">
                          <a:solidFill>
                            <a:srgbClr val="000000"/>
                          </a:solidFill>
                          <a:latin typeface="Lato"/>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B,C</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400" dirty="0">
                          <a:solidFill>
                            <a:srgbClr val="FF0000"/>
                          </a:solidFill>
                        </a:rPr>
                        <a:t>(B,10) </a:t>
                      </a:r>
                      <a:r>
                        <a:rPr lang="en-US" sz="2400" dirty="0"/>
                        <a:t>(C,20)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02854">
                <a:tc>
                  <a:txBody>
                    <a:bodyPr/>
                    <a:lstStyle/>
                    <a:p>
                      <a:pPr algn="ctr">
                        <a:lnSpc>
                          <a:spcPts val="2520"/>
                        </a:lnSpc>
                        <a:defRPr/>
                      </a:pPr>
                      <a:r>
                        <a:rPr lang="en-US" sz="2000" dirty="0"/>
                        <a:t>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E,D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(C,20) </a:t>
                      </a:r>
                      <a:r>
                        <a:rPr lang="en-US" sz="2000" dirty="0"/>
                        <a:t>(E,20) (D,60)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00710">
                <a:tc>
                  <a:txBody>
                    <a:bodyPr/>
                    <a:lstStyle/>
                    <a:p>
                      <a:pPr algn="ctr">
                        <a:lnSpc>
                          <a:spcPts val="2520"/>
                        </a:lnSpc>
                        <a:defRPr/>
                      </a:pPr>
                      <a:r>
                        <a:rPr lang="en-US" sz="2000" dirty="0"/>
                        <a:t>C</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E, 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(E,20) </a:t>
                      </a:r>
                      <a:r>
                        <a:rPr lang="en-US" sz="2000" dirty="0"/>
                        <a:t>(D,40)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{A,B,C}</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00710">
                <a:tc>
                  <a:txBody>
                    <a:bodyPr/>
                    <a:lstStyle/>
                    <a:p>
                      <a:pPr algn="ctr">
                        <a:lnSpc>
                          <a:spcPts val="2520"/>
                        </a:lnSpc>
                        <a:defRPr/>
                      </a:pPr>
                      <a:r>
                        <a:rPr lang="en-US" sz="2000" dirty="0"/>
                        <a:t>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F</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(F,21) </a:t>
                      </a:r>
                      <a:r>
                        <a:rPr lang="en-US" sz="2000" dirty="0"/>
                        <a:t>(D,40)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{A,B,C,E}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00710">
                <a:tc>
                  <a:txBody>
                    <a:bodyPr/>
                    <a:lstStyle/>
                    <a:p>
                      <a:pPr algn="ctr">
                        <a:lnSpc>
                          <a:spcPts val="2520"/>
                        </a:lnSpc>
                        <a:defRPr/>
                      </a:pPr>
                      <a:r>
                        <a:rPr lang="en-US" sz="2000" dirty="0"/>
                        <a:t>F</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err="1"/>
                        <a:t>Không</a:t>
                      </a:r>
                      <a:r>
                        <a:rPr lang="en-US" sz="2000" dirty="0"/>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D(40)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{A,B,C,E,F}</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100710">
                <a:tc>
                  <a:txBody>
                    <a:bodyPr/>
                    <a:lstStyle/>
                    <a:p>
                      <a:pPr algn="ctr">
                        <a:lnSpc>
                          <a:spcPts val="2520"/>
                        </a:lnSpc>
                        <a:defRPr/>
                      </a:pPr>
                      <a:r>
                        <a:rPr lang="en-US" sz="2000" dirty="0"/>
                        <a:t>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E,F</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err="1"/>
                        <a:t>Rỗng</a:t>
                      </a:r>
                      <a:endParaRPr lang="en-US" sz="20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{A,B,C,D,E,F}</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2" name="TextBox 1">
            <a:extLst>
              <a:ext uri="{FF2B5EF4-FFF2-40B4-BE49-F238E27FC236}">
                <a16:creationId xmlns:a16="http://schemas.microsoft.com/office/drawing/2014/main" id="{CDF19CC3-C91B-0398-242C-956F8B552E9B}"/>
              </a:ext>
            </a:extLst>
          </p:cNvPr>
          <p:cNvSpPr txBox="1"/>
          <p:nvPr/>
        </p:nvSpPr>
        <p:spPr>
          <a:xfrm>
            <a:off x="8275320" y="511008"/>
            <a:ext cx="10591800" cy="3046988"/>
          </a:xfrm>
          <a:prstGeom prst="rect">
            <a:avLst/>
          </a:prstGeom>
          <a:noFill/>
        </p:spPr>
        <p:txBody>
          <a:bodyPr wrap="square" rtlCol="0">
            <a:spAutoFit/>
          </a:bodyPr>
          <a:lstStyle/>
          <a:p>
            <a:r>
              <a:rPr lang="en-US" sz="3200" dirty="0" err="1"/>
              <a:t>Xét</a:t>
            </a:r>
            <a:r>
              <a:rPr lang="en-US" sz="3200" dirty="0"/>
              <a:t> </a:t>
            </a:r>
            <a:r>
              <a:rPr lang="en-US" sz="3200" dirty="0" err="1"/>
              <a:t>đỉnh</a:t>
            </a:r>
            <a:r>
              <a:rPr lang="en-US" sz="3200" dirty="0"/>
              <a:t> D: </a:t>
            </a:r>
            <a:r>
              <a:rPr lang="en-US" sz="3200" dirty="0" err="1"/>
              <a:t>Thêm</a:t>
            </a:r>
            <a:r>
              <a:rPr lang="en-US" sz="3200" dirty="0"/>
              <a:t> </a:t>
            </a:r>
            <a:r>
              <a:rPr lang="en-US" sz="3200" dirty="0" err="1"/>
              <a:t>đỉnh</a:t>
            </a:r>
            <a:r>
              <a:rPr lang="en-US" sz="3200" dirty="0"/>
              <a:t> D </a:t>
            </a:r>
            <a:r>
              <a:rPr lang="en-US" sz="3200" dirty="0" err="1"/>
              <a:t>vào</a:t>
            </a:r>
            <a:r>
              <a:rPr lang="en-US" sz="3200" dirty="0"/>
              <a:t> </a:t>
            </a:r>
            <a:r>
              <a:rPr lang="en-US" sz="3200" dirty="0" err="1"/>
              <a:t>tập</a:t>
            </a:r>
            <a:r>
              <a:rPr lang="en-US" sz="3200" dirty="0"/>
              <a:t> </a:t>
            </a:r>
            <a:r>
              <a:rPr lang="en-US" sz="3200" dirty="0" err="1"/>
              <a:t>đỉnh</a:t>
            </a:r>
            <a:r>
              <a:rPr lang="en-US" sz="3200" dirty="0"/>
              <a:t> </a:t>
            </a:r>
            <a:r>
              <a:rPr lang="en-US" sz="3200" dirty="0" err="1"/>
              <a:t>đã</a:t>
            </a:r>
            <a:r>
              <a:rPr lang="en-US" sz="3200" dirty="0"/>
              <a:t> </a:t>
            </a:r>
            <a:r>
              <a:rPr lang="en-US" sz="3200" dirty="0" err="1"/>
              <a:t>xét</a:t>
            </a:r>
            <a:r>
              <a:rPr lang="en-US" sz="3200" dirty="0"/>
              <a:t>.</a:t>
            </a:r>
          </a:p>
          <a:p>
            <a:r>
              <a:rPr lang="en-US" sz="3200" dirty="0"/>
              <a:t>D </a:t>
            </a:r>
            <a:r>
              <a:rPr lang="en-US" sz="3200" dirty="0" err="1"/>
              <a:t>kề</a:t>
            </a:r>
            <a:r>
              <a:rPr lang="en-US" sz="3200" dirty="0"/>
              <a:t> </a:t>
            </a:r>
            <a:r>
              <a:rPr lang="en-US" sz="3200" dirty="0" err="1"/>
              <a:t>với</a:t>
            </a:r>
            <a:r>
              <a:rPr lang="en-US" sz="3200" dirty="0"/>
              <a:t> E </a:t>
            </a:r>
            <a:r>
              <a:rPr lang="en-US" sz="3200" dirty="0" err="1"/>
              <a:t>và</a:t>
            </a:r>
            <a:r>
              <a:rPr lang="en-US" sz="3200" dirty="0"/>
              <a:t> F. </a:t>
            </a:r>
          </a:p>
          <a:p>
            <a:r>
              <a:rPr lang="en-US" sz="3200" dirty="0"/>
              <a:t>d[E]=min(20, 40+20)=20. </a:t>
            </a:r>
            <a:r>
              <a:rPr lang="en-US" sz="3200" dirty="0" err="1"/>
              <a:t>Nên</a:t>
            </a:r>
            <a:r>
              <a:rPr lang="en-US" sz="3200" dirty="0"/>
              <a:t> </a:t>
            </a:r>
            <a:r>
              <a:rPr lang="en-US" sz="3200" dirty="0" err="1"/>
              <a:t>chúng</a:t>
            </a:r>
            <a:r>
              <a:rPr lang="en-US" sz="3200" dirty="0"/>
              <a:t> ta </a:t>
            </a:r>
            <a:r>
              <a:rPr lang="en-US" sz="3200" dirty="0" err="1"/>
              <a:t>không</a:t>
            </a:r>
            <a:r>
              <a:rPr lang="en-US" sz="3200" dirty="0"/>
              <a:t> </a:t>
            </a:r>
            <a:r>
              <a:rPr lang="en-US" sz="3200" dirty="0" err="1"/>
              <a:t>cần</a:t>
            </a:r>
            <a:r>
              <a:rPr lang="en-US" sz="3200" dirty="0"/>
              <a:t> </a:t>
            </a:r>
            <a:r>
              <a:rPr lang="en-US" sz="3200" dirty="0" err="1"/>
              <a:t>cập</a:t>
            </a:r>
            <a:r>
              <a:rPr lang="en-US" sz="3200" dirty="0"/>
              <a:t> </a:t>
            </a:r>
            <a:r>
              <a:rPr lang="en-US" sz="3200" dirty="0" err="1"/>
              <a:t>nhật</a:t>
            </a:r>
            <a:r>
              <a:rPr lang="en-US" sz="3200" dirty="0"/>
              <a:t> </a:t>
            </a:r>
            <a:r>
              <a:rPr lang="en-US" sz="3200" dirty="0" err="1"/>
              <a:t>đường</a:t>
            </a:r>
            <a:r>
              <a:rPr lang="en-US" sz="3200" dirty="0"/>
              <a:t> </a:t>
            </a:r>
            <a:r>
              <a:rPr lang="en-US" sz="3200" dirty="0" err="1"/>
              <a:t>đi</a:t>
            </a:r>
            <a:r>
              <a:rPr lang="en-US" sz="3200" dirty="0"/>
              <a:t> </a:t>
            </a:r>
            <a:r>
              <a:rPr lang="en-US" sz="3200" dirty="0" err="1"/>
              <a:t>của</a:t>
            </a:r>
            <a:r>
              <a:rPr lang="en-US" sz="3200" dirty="0"/>
              <a:t> E </a:t>
            </a:r>
            <a:r>
              <a:rPr lang="en-US" sz="3200" dirty="0" err="1"/>
              <a:t>cũng</a:t>
            </a:r>
            <a:r>
              <a:rPr lang="en-US" sz="3200" dirty="0"/>
              <a:t> </a:t>
            </a:r>
            <a:r>
              <a:rPr lang="en-US" sz="3200" dirty="0" err="1"/>
              <a:t>như</a:t>
            </a:r>
            <a:r>
              <a:rPr lang="en-US" sz="3200" dirty="0"/>
              <a:t> </a:t>
            </a:r>
            <a:r>
              <a:rPr lang="en-US" sz="3200" dirty="0" err="1"/>
              <a:t>thêm</a:t>
            </a:r>
            <a:r>
              <a:rPr lang="en-US" sz="3200" dirty="0"/>
              <a:t> E </a:t>
            </a:r>
            <a:r>
              <a:rPr lang="en-US" sz="3200" dirty="0" err="1"/>
              <a:t>vào</a:t>
            </a:r>
            <a:r>
              <a:rPr lang="en-US" sz="3200" dirty="0"/>
              <a:t> </a:t>
            </a:r>
            <a:r>
              <a:rPr lang="en-US" sz="3200" dirty="0" err="1"/>
              <a:t>hàng</a:t>
            </a:r>
            <a:r>
              <a:rPr lang="en-US" sz="3200" dirty="0"/>
              <a:t> </a:t>
            </a:r>
            <a:r>
              <a:rPr lang="en-US" sz="3200" dirty="0" err="1"/>
              <a:t>đợi</a:t>
            </a:r>
            <a:r>
              <a:rPr lang="en-US" sz="3200" dirty="0"/>
              <a:t>.</a:t>
            </a:r>
          </a:p>
          <a:p>
            <a:r>
              <a:rPr lang="en-US" sz="3200" dirty="0" err="1"/>
              <a:t>Tương</a:t>
            </a:r>
            <a:r>
              <a:rPr lang="en-US" sz="3200" dirty="0"/>
              <a:t> </a:t>
            </a:r>
            <a:r>
              <a:rPr lang="en-US" sz="3200" dirty="0" err="1"/>
              <a:t>tự</a:t>
            </a:r>
            <a:r>
              <a:rPr lang="en-US" sz="3200" dirty="0"/>
              <a:t> </a:t>
            </a:r>
            <a:r>
              <a:rPr lang="en-US" sz="3200" dirty="0" err="1"/>
              <a:t>với</a:t>
            </a:r>
            <a:r>
              <a:rPr lang="en-US" sz="3200" dirty="0"/>
              <a:t> </a:t>
            </a:r>
            <a:r>
              <a:rPr lang="en-US" sz="3200" dirty="0" err="1"/>
              <a:t>đỉnh</a:t>
            </a:r>
            <a:r>
              <a:rPr lang="en-US" sz="3200" dirty="0"/>
              <a:t> F.</a:t>
            </a:r>
          </a:p>
          <a:p>
            <a:r>
              <a:rPr lang="en-US" sz="3200" dirty="0"/>
              <a:t>Q </a:t>
            </a:r>
            <a:r>
              <a:rPr lang="en-US" sz="3200" dirty="0" err="1"/>
              <a:t>rỗng</a:t>
            </a:r>
            <a:r>
              <a:rPr lang="en-US" sz="3200" dirty="0"/>
              <a:t>. </a:t>
            </a:r>
            <a:r>
              <a:rPr lang="en-US" sz="3200" dirty="0" err="1"/>
              <a:t>Kết</a:t>
            </a:r>
            <a:r>
              <a:rPr lang="en-US" sz="3200" dirty="0"/>
              <a:t> </a:t>
            </a:r>
            <a:r>
              <a:rPr lang="en-US" sz="3200" dirty="0" err="1"/>
              <a:t>thúc</a:t>
            </a:r>
            <a:r>
              <a:rPr lang="en-US" sz="3200" dirty="0"/>
              <a:t> </a:t>
            </a:r>
            <a:r>
              <a:rPr lang="en-US" sz="3200" dirty="0" err="1"/>
              <a:t>thuật</a:t>
            </a:r>
            <a:r>
              <a:rPr lang="en-US" sz="3200" dirty="0"/>
              <a:t> </a:t>
            </a:r>
            <a:r>
              <a:rPr lang="en-US" sz="3200" dirty="0" err="1"/>
              <a:t>toán</a:t>
            </a:r>
            <a:endParaRPr lang="en-US" sz="3200" dirty="0"/>
          </a:p>
        </p:txBody>
      </p:sp>
      <p:pic>
        <p:nvPicPr>
          <p:cNvPr id="3" name="Picture 2">
            <a:extLst>
              <a:ext uri="{FF2B5EF4-FFF2-40B4-BE49-F238E27FC236}">
                <a16:creationId xmlns:a16="http://schemas.microsoft.com/office/drawing/2014/main" id="{E4FD6FA8-791A-BF1F-B56C-E8AC8DAC5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0" y="3557996"/>
            <a:ext cx="10045217" cy="5462544"/>
          </a:xfrm>
          <a:prstGeom prst="rect">
            <a:avLst/>
          </a:prstGeom>
        </p:spPr>
      </p:pic>
      <p:graphicFrame>
        <p:nvGraphicFramePr>
          <p:cNvPr id="4" name="Table 3">
            <a:extLst>
              <a:ext uri="{FF2B5EF4-FFF2-40B4-BE49-F238E27FC236}">
                <a16:creationId xmlns:a16="http://schemas.microsoft.com/office/drawing/2014/main" id="{F4018EF5-E946-E0C9-1CEA-5FE253422F4C}"/>
              </a:ext>
            </a:extLst>
          </p:cNvPr>
          <p:cNvGraphicFramePr>
            <a:graphicFrameLocks noGrp="1"/>
          </p:cNvGraphicFramePr>
          <p:nvPr>
            <p:extLst>
              <p:ext uri="{D42A27DB-BD31-4B8C-83A1-F6EECF244321}">
                <p14:modId xmlns:p14="http://schemas.microsoft.com/office/powerpoint/2010/main" val="3933854026"/>
              </p:ext>
            </p:extLst>
          </p:nvPr>
        </p:nvGraphicFramePr>
        <p:xfrm>
          <a:off x="1752600" y="8846820"/>
          <a:ext cx="12191998" cy="79248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1872970044"/>
                    </a:ext>
                  </a:extLst>
                </a:gridCol>
                <a:gridCol w="1741714">
                  <a:extLst>
                    <a:ext uri="{9D8B030D-6E8A-4147-A177-3AD203B41FA5}">
                      <a16:colId xmlns:a16="http://schemas.microsoft.com/office/drawing/2014/main" val="2344959634"/>
                    </a:ext>
                  </a:extLst>
                </a:gridCol>
                <a:gridCol w="1741714">
                  <a:extLst>
                    <a:ext uri="{9D8B030D-6E8A-4147-A177-3AD203B41FA5}">
                      <a16:colId xmlns:a16="http://schemas.microsoft.com/office/drawing/2014/main" val="2085687099"/>
                    </a:ext>
                  </a:extLst>
                </a:gridCol>
                <a:gridCol w="1741714">
                  <a:extLst>
                    <a:ext uri="{9D8B030D-6E8A-4147-A177-3AD203B41FA5}">
                      <a16:colId xmlns:a16="http://schemas.microsoft.com/office/drawing/2014/main" val="4105585359"/>
                    </a:ext>
                  </a:extLst>
                </a:gridCol>
                <a:gridCol w="1741714">
                  <a:extLst>
                    <a:ext uri="{9D8B030D-6E8A-4147-A177-3AD203B41FA5}">
                      <a16:colId xmlns:a16="http://schemas.microsoft.com/office/drawing/2014/main" val="1248674830"/>
                    </a:ext>
                  </a:extLst>
                </a:gridCol>
                <a:gridCol w="1741714">
                  <a:extLst>
                    <a:ext uri="{9D8B030D-6E8A-4147-A177-3AD203B41FA5}">
                      <a16:colId xmlns:a16="http://schemas.microsoft.com/office/drawing/2014/main" val="947336369"/>
                    </a:ext>
                  </a:extLst>
                </a:gridCol>
                <a:gridCol w="1741714">
                  <a:extLst>
                    <a:ext uri="{9D8B030D-6E8A-4147-A177-3AD203B41FA5}">
                      <a16:colId xmlns:a16="http://schemas.microsoft.com/office/drawing/2014/main" val="1304531747"/>
                    </a:ext>
                  </a:extLst>
                </a:gridCol>
              </a:tblGrid>
              <a:tr h="370840">
                <a:tc>
                  <a:txBody>
                    <a:bodyPr/>
                    <a:lstStyle/>
                    <a:p>
                      <a:r>
                        <a:rPr lang="en-US" sz="2000" b="1" dirty="0" err="1"/>
                        <a:t>i</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3996953"/>
                  </a:ext>
                </a:extLst>
              </a:tr>
              <a:tr h="370840">
                <a:tc>
                  <a:txBody>
                    <a:bodyPr/>
                    <a:lstStyle/>
                    <a:p>
                      <a:r>
                        <a:rPr lang="en-US" sz="2000" b="1" dirty="0"/>
                        <a:t>Pre[</a:t>
                      </a:r>
                      <a:r>
                        <a:rPr lang="en-US" sz="2000" b="1" dirty="0" err="1"/>
                        <a:t>i</a:t>
                      </a:r>
                      <a:r>
                        <a:rPr lang="en-US" sz="20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b="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0997214"/>
                  </a:ext>
                </a:extLst>
              </a:tr>
            </a:tbl>
          </a:graphicData>
        </a:graphic>
      </p:graphicFrame>
    </p:spTree>
    <p:extLst>
      <p:ext uri="{BB962C8B-B14F-4D97-AF65-F5344CB8AC3E}">
        <p14:creationId xmlns:p14="http://schemas.microsoft.com/office/powerpoint/2010/main" val="386735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Table 2">
            <a:extLst>
              <a:ext uri="{FF2B5EF4-FFF2-40B4-BE49-F238E27FC236}">
                <a16:creationId xmlns:a16="http://schemas.microsoft.com/office/drawing/2014/main" id="{852BA607-C702-FEF8-DCEA-6F51FB425831}"/>
              </a:ext>
            </a:extLst>
          </p:cNvPr>
          <p:cNvGraphicFramePr>
            <a:graphicFrameLocks noGrp="1"/>
          </p:cNvGraphicFramePr>
          <p:nvPr/>
        </p:nvGraphicFramePr>
        <p:xfrm>
          <a:off x="1295400" y="647700"/>
          <a:ext cx="6058119" cy="7860256"/>
        </p:xfrm>
        <a:graphic>
          <a:graphicData uri="http://schemas.openxmlformats.org/drawingml/2006/table">
            <a:tbl>
              <a:tblPr/>
              <a:tblGrid>
                <a:gridCol w="919162">
                  <a:extLst>
                    <a:ext uri="{9D8B030D-6E8A-4147-A177-3AD203B41FA5}">
                      <a16:colId xmlns:a16="http://schemas.microsoft.com/office/drawing/2014/main" val="20000"/>
                    </a:ext>
                  </a:extLst>
                </a:gridCol>
                <a:gridCol w="1260378">
                  <a:extLst>
                    <a:ext uri="{9D8B030D-6E8A-4147-A177-3AD203B41FA5}">
                      <a16:colId xmlns:a16="http://schemas.microsoft.com/office/drawing/2014/main" val="20001"/>
                    </a:ext>
                  </a:extLst>
                </a:gridCol>
                <a:gridCol w="2246028">
                  <a:extLst>
                    <a:ext uri="{9D8B030D-6E8A-4147-A177-3AD203B41FA5}">
                      <a16:colId xmlns:a16="http://schemas.microsoft.com/office/drawing/2014/main" val="20002"/>
                    </a:ext>
                  </a:extLst>
                </a:gridCol>
                <a:gridCol w="1632551">
                  <a:extLst>
                    <a:ext uri="{9D8B030D-6E8A-4147-A177-3AD203B41FA5}">
                      <a16:colId xmlns:a16="http://schemas.microsoft.com/office/drawing/2014/main" val="20003"/>
                    </a:ext>
                  </a:extLst>
                </a:gridCol>
              </a:tblGrid>
              <a:tr h="784854">
                <a:tc>
                  <a:txBody>
                    <a:bodyPr/>
                    <a:lstStyle/>
                    <a:p>
                      <a:pPr algn="ctr">
                        <a:lnSpc>
                          <a:spcPts val="2520"/>
                        </a:lnSpc>
                        <a:defRPr/>
                      </a:pPr>
                      <a:r>
                        <a:rPr lang="en-US" sz="1800">
                          <a:solidFill>
                            <a:srgbClr val="000000"/>
                          </a:solidFill>
                          <a:latin typeface="Lato"/>
                        </a:rPr>
                        <a:t>Đỉnh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Đỉnh kề</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Bold"/>
                        </a:rPr>
                        <a:t>Q</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Bold"/>
                        </a:rPr>
                        <a:t>Close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4854">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4854">
                <a:tc>
                  <a:txBody>
                    <a:bodyPr/>
                    <a:lstStyle/>
                    <a:p>
                      <a:pPr algn="ctr">
                        <a:lnSpc>
                          <a:spcPts val="2520"/>
                        </a:lnSpc>
                        <a:defRPr/>
                      </a:pPr>
                      <a:r>
                        <a:rPr lang="en-US" sz="1800">
                          <a:solidFill>
                            <a:srgbClr val="000000"/>
                          </a:solidFill>
                          <a:latin typeface="Lato"/>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B,C</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400" dirty="0">
                          <a:solidFill>
                            <a:srgbClr val="FF0000"/>
                          </a:solidFill>
                        </a:rPr>
                        <a:t>(B,10) </a:t>
                      </a:r>
                      <a:r>
                        <a:rPr lang="en-US" sz="2400" dirty="0"/>
                        <a:t>(C,20)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02854">
                <a:tc>
                  <a:txBody>
                    <a:bodyPr/>
                    <a:lstStyle/>
                    <a:p>
                      <a:pPr algn="ctr">
                        <a:lnSpc>
                          <a:spcPts val="2520"/>
                        </a:lnSpc>
                        <a:defRPr/>
                      </a:pPr>
                      <a:r>
                        <a:rPr lang="en-US" sz="2000" dirty="0"/>
                        <a:t>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E,D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(C,20) </a:t>
                      </a:r>
                      <a:r>
                        <a:rPr lang="en-US" sz="2000" dirty="0"/>
                        <a:t>(E,20) (D,60)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00710">
                <a:tc>
                  <a:txBody>
                    <a:bodyPr/>
                    <a:lstStyle/>
                    <a:p>
                      <a:pPr algn="ctr">
                        <a:lnSpc>
                          <a:spcPts val="2520"/>
                        </a:lnSpc>
                        <a:defRPr/>
                      </a:pPr>
                      <a:r>
                        <a:rPr lang="en-US" sz="2000" dirty="0"/>
                        <a:t>C</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E, 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(E,20) </a:t>
                      </a:r>
                      <a:r>
                        <a:rPr lang="en-US" sz="2000" dirty="0"/>
                        <a:t>(D,40)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{A,B,C}</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00710">
                <a:tc>
                  <a:txBody>
                    <a:bodyPr/>
                    <a:lstStyle/>
                    <a:p>
                      <a:pPr algn="ctr">
                        <a:lnSpc>
                          <a:spcPts val="2520"/>
                        </a:lnSpc>
                        <a:defRPr/>
                      </a:pPr>
                      <a:r>
                        <a:rPr lang="en-US" sz="2000" dirty="0"/>
                        <a:t>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F</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(F,21) </a:t>
                      </a:r>
                      <a:r>
                        <a:rPr lang="en-US" sz="2000" dirty="0"/>
                        <a:t>(D,40)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{A,B,C,E}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00710">
                <a:tc>
                  <a:txBody>
                    <a:bodyPr/>
                    <a:lstStyle/>
                    <a:p>
                      <a:pPr algn="ctr">
                        <a:lnSpc>
                          <a:spcPts val="2520"/>
                        </a:lnSpc>
                        <a:defRPr/>
                      </a:pPr>
                      <a:r>
                        <a:rPr lang="en-US" sz="2000" dirty="0"/>
                        <a:t>F</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err="1"/>
                        <a:t>Không</a:t>
                      </a:r>
                      <a:r>
                        <a:rPr lang="en-US" sz="2000" dirty="0"/>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solidFill>
                            <a:srgbClr val="FF0000"/>
                          </a:solidFill>
                        </a:rPr>
                        <a:t>D(40)</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{A,B,C,E,F}</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100710">
                <a:tc>
                  <a:txBody>
                    <a:bodyPr/>
                    <a:lstStyle/>
                    <a:p>
                      <a:pPr algn="ctr">
                        <a:lnSpc>
                          <a:spcPts val="2520"/>
                        </a:lnSpc>
                        <a:defRPr/>
                      </a:pPr>
                      <a:r>
                        <a:rPr lang="en-US" sz="2000" dirty="0"/>
                        <a:t>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E,F</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err="1"/>
                        <a:t>Rỗng</a:t>
                      </a:r>
                      <a:endParaRPr lang="en-US" sz="20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2000" dirty="0"/>
                        <a:t>{A,B,C,D,E,F}</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pic>
        <p:nvPicPr>
          <p:cNvPr id="3" name="Picture 2">
            <a:extLst>
              <a:ext uri="{FF2B5EF4-FFF2-40B4-BE49-F238E27FC236}">
                <a16:creationId xmlns:a16="http://schemas.microsoft.com/office/drawing/2014/main" id="{E4FD6FA8-791A-BF1F-B56C-E8AC8DAC5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1" y="266700"/>
            <a:ext cx="7467600" cy="4060847"/>
          </a:xfrm>
          <a:prstGeom prst="rect">
            <a:avLst/>
          </a:prstGeom>
        </p:spPr>
      </p:pic>
      <p:graphicFrame>
        <p:nvGraphicFramePr>
          <p:cNvPr id="4" name="Table 3">
            <a:extLst>
              <a:ext uri="{FF2B5EF4-FFF2-40B4-BE49-F238E27FC236}">
                <a16:creationId xmlns:a16="http://schemas.microsoft.com/office/drawing/2014/main" id="{F4018EF5-E946-E0C9-1CEA-5FE253422F4C}"/>
              </a:ext>
            </a:extLst>
          </p:cNvPr>
          <p:cNvGraphicFramePr>
            <a:graphicFrameLocks noGrp="1"/>
          </p:cNvGraphicFramePr>
          <p:nvPr/>
        </p:nvGraphicFramePr>
        <p:xfrm>
          <a:off x="1752600" y="8846820"/>
          <a:ext cx="12191998" cy="79248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1872970044"/>
                    </a:ext>
                  </a:extLst>
                </a:gridCol>
                <a:gridCol w="1741714">
                  <a:extLst>
                    <a:ext uri="{9D8B030D-6E8A-4147-A177-3AD203B41FA5}">
                      <a16:colId xmlns:a16="http://schemas.microsoft.com/office/drawing/2014/main" val="2344959634"/>
                    </a:ext>
                  </a:extLst>
                </a:gridCol>
                <a:gridCol w="1741714">
                  <a:extLst>
                    <a:ext uri="{9D8B030D-6E8A-4147-A177-3AD203B41FA5}">
                      <a16:colId xmlns:a16="http://schemas.microsoft.com/office/drawing/2014/main" val="2085687099"/>
                    </a:ext>
                  </a:extLst>
                </a:gridCol>
                <a:gridCol w="1741714">
                  <a:extLst>
                    <a:ext uri="{9D8B030D-6E8A-4147-A177-3AD203B41FA5}">
                      <a16:colId xmlns:a16="http://schemas.microsoft.com/office/drawing/2014/main" val="4105585359"/>
                    </a:ext>
                  </a:extLst>
                </a:gridCol>
                <a:gridCol w="1741714">
                  <a:extLst>
                    <a:ext uri="{9D8B030D-6E8A-4147-A177-3AD203B41FA5}">
                      <a16:colId xmlns:a16="http://schemas.microsoft.com/office/drawing/2014/main" val="1248674830"/>
                    </a:ext>
                  </a:extLst>
                </a:gridCol>
                <a:gridCol w="1741714">
                  <a:extLst>
                    <a:ext uri="{9D8B030D-6E8A-4147-A177-3AD203B41FA5}">
                      <a16:colId xmlns:a16="http://schemas.microsoft.com/office/drawing/2014/main" val="947336369"/>
                    </a:ext>
                  </a:extLst>
                </a:gridCol>
                <a:gridCol w="1741714">
                  <a:extLst>
                    <a:ext uri="{9D8B030D-6E8A-4147-A177-3AD203B41FA5}">
                      <a16:colId xmlns:a16="http://schemas.microsoft.com/office/drawing/2014/main" val="1304531747"/>
                    </a:ext>
                  </a:extLst>
                </a:gridCol>
              </a:tblGrid>
              <a:tr h="370840">
                <a:tc>
                  <a:txBody>
                    <a:bodyPr/>
                    <a:lstStyle/>
                    <a:p>
                      <a:r>
                        <a:rPr lang="en-US" sz="2000" b="1" dirty="0" err="1"/>
                        <a:t>i</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3996953"/>
                  </a:ext>
                </a:extLst>
              </a:tr>
              <a:tr h="370840">
                <a:tc>
                  <a:txBody>
                    <a:bodyPr/>
                    <a:lstStyle/>
                    <a:p>
                      <a:r>
                        <a:rPr lang="en-US" sz="2000" b="1" dirty="0"/>
                        <a:t>Pre[</a:t>
                      </a:r>
                      <a:r>
                        <a:rPr lang="en-US" sz="2000" b="1" dirty="0" err="1"/>
                        <a:t>i</a:t>
                      </a:r>
                      <a:r>
                        <a:rPr lang="en-US" sz="20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b="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0997214"/>
                  </a:ext>
                </a:extLst>
              </a:tr>
            </a:tbl>
          </a:graphicData>
        </a:graphic>
      </p:graphicFrame>
      <p:sp>
        <p:nvSpPr>
          <p:cNvPr id="5" name="TextBox 4">
            <a:extLst>
              <a:ext uri="{FF2B5EF4-FFF2-40B4-BE49-F238E27FC236}">
                <a16:creationId xmlns:a16="http://schemas.microsoft.com/office/drawing/2014/main" id="{E234DFD8-20DC-9A30-35A1-A9B59AC99417}"/>
              </a:ext>
            </a:extLst>
          </p:cNvPr>
          <p:cNvSpPr txBox="1"/>
          <p:nvPr/>
        </p:nvSpPr>
        <p:spPr>
          <a:xfrm>
            <a:off x="7848599" y="4707070"/>
            <a:ext cx="10287000" cy="3970318"/>
          </a:xfrm>
          <a:prstGeom prst="rect">
            <a:avLst/>
          </a:prstGeom>
          <a:noFill/>
        </p:spPr>
        <p:txBody>
          <a:bodyPr wrap="square" rtlCol="0">
            <a:spAutoFit/>
          </a:bodyPr>
          <a:lstStyle/>
          <a:p>
            <a:r>
              <a:rPr lang="en-US" sz="2800" dirty="0" err="1"/>
              <a:t>Tìm</a:t>
            </a:r>
            <a:r>
              <a:rPr lang="en-US" sz="2800" dirty="0"/>
              <a:t> path </a:t>
            </a:r>
            <a:r>
              <a:rPr lang="en-US" sz="2800" dirty="0" err="1"/>
              <a:t>và</a:t>
            </a:r>
            <a:r>
              <a:rPr lang="en-US" sz="2800" dirty="0"/>
              <a:t> </a:t>
            </a:r>
            <a:r>
              <a:rPr lang="en-US" sz="2800" dirty="0" err="1"/>
              <a:t>đường</a:t>
            </a:r>
            <a:r>
              <a:rPr lang="en-US" sz="2800" dirty="0"/>
              <a:t> </a:t>
            </a:r>
            <a:r>
              <a:rPr lang="en-US" sz="2800" dirty="0" err="1"/>
              <a:t>đi</a:t>
            </a:r>
            <a:r>
              <a:rPr lang="en-US" sz="2800" dirty="0"/>
              <a:t> </a:t>
            </a:r>
            <a:r>
              <a:rPr lang="en-US" sz="2800" dirty="0" err="1"/>
              <a:t>ngắn</a:t>
            </a:r>
            <a:r>
              <a:rPr lang="en-US" sz="2800" dirty="0"/>
              <a:t> </a:t>
            </a:r>
            <a:r>
              <a:rPr lang="en-US" sz="2800" dirty="0" err="1"/>
              <a:t>nhất</a:t>
            </a:r>
            <a:r>
              <a:rPr lang="en-US" sz="2800" dirty="0"/>
              <a:t>.</a:t>
            </a:r>
          </a:p>
          <a:p>
            <a:r>
              <a:rPr lang="en-US" sz="2800" dirty="0" err="1"/>
              <a:t>Tạo</a:t>
            </a:r>
            <a:r>
              <a:rPr lang="en-US" sz="2800" dirty="0"/>
              <a:t> </a:t>
            </a:r>
            <a:r>
              <a:rPr lang="en-US" sz="2800" dirty="0" err="1"/>
              <a:t>một</a:t>
            </a:r>
            <a:r>
              <a:rPr lang="en-US" sz="2800" dirty="0"/>
              <a:t> vector&lt;string&gt;path, int d=0. </a:t>
            </a:r>
            <a:r>
              <a:rPr lang="en-US" sz="2800" dirty="0" err="1"/>
              <a:t>Bắt</a:t>
            </a:r>
            <a:r>
              <a:rPr lang="en-US" sz="2800" dirty="0"/>
              <a:t> </a:t>
            </a:r>
            <a:r>
              <a:rPr lang="en-US" sz="2800" dirty="0" err="1"/>
              <a:t>đầu</a:t>
            </a:r>
            <a:r>
              <a:rPr lang="en-US" sz="2800" dirty="0"/>
              <a:t> </a:t>
            </a:r>
            <a:r>
              <a:rPr lang="en-US" sz="2800" dirty="0" err="1"/>
              <a:t>từ</a:t>
            </a:r>
            <a:r>
              <a:rPr lang="en-US" sz="2800" dirty="0"/>
              <a:t> </a:t>
            </a:r>
            <a:r>
              <a:rPr lang="en-US" sz="2800" dirty="0" err="1"/>
              <a:t>đỉnh</a:t>
            </a:r>
            <a:r>
              <a:rPr lang="en-US" sz="2800" dirty="0"/>
              <a:t> </a:t>
            </a:r>
            <a:r>
              <a:rPr lang="en-US" sz="2800" dirty="0" err="1"/>
              <a:t>kết</a:t>
            </a:r>
            <a:r>
              <a:rPr lang="en-US" sz="2800" dirty="0"/>
              <a:t> </a:t>
            </a:r>
            <a:r>
              <a:rPr lang="en-US" sz="2800" dirty="0" err="1"/>
              <a:t>thúc</a:t>
            </a:r>
            <a:r>
              <a:rPr lang="en-US" sz="2800" dirty="0"/>
              <a:t> F. </a:t>
            </a:r>
            <a:r>
              <a:rPr lang="en-US" sz="2800" dirty="0" err="1"/>
              <a:t>Thêm</a:t>
            </a:r>
            <a:r>
              <a:rPr lang="en-US" sz="2800" dirty="0"/>
              <a:t> F </a:t>
            </a:r>
            <a:r>
              <a:rPr lang="en-US" sz="2800" dirty="0" err="1"/>
              <a:t>vào</a:t>
            </a:r>
            <a:r>
              <a:rPr lang="en-US" sz="2800" dirty="0"/>
              <a:t> path.</a:t>
            </a:r>
          </a:p>
          <a:p>
            <a:r>
              <a:rPr lang="en-US" sz="2800" dirty="0"/>
              <a:t>Cha hay pre[F] = E. </a:t>
            </a:r>
            <a:r>
              <a:rPr lang="en-US" sz="2800" dirty="0" err="1"/>
              <a:t>Thêm</a:t>
            </a:r>
            <a:r>
              <a:rPr lang="en-US" sz="2800" dirty="0"/>
              <a:t> E </a:t>
            </a:r>
            <a:r>
              <a:rPr lang="en-US" sz="2800" dirty="0" err="1"/>
              <a:t>vào</a:t>
            </a:r>
            <a:r>
              <a:rPr lang="en-US" sz="2800" dirty="0"/>
              <a:t> path. d=0+1=1</a:t>
            </a:r>
          </a:p>
          <a:p>
            <a:r>
              <a:rPr lang="en-US" sz="2800" dirty="0"/>
              <a:t>Pre[E]=B. </a:t>
            </a:r>
            <a:r>
              <a:rPr lang="en-US" sz="2800" dirty="0" err="1"/>
              <a:t>Thêm</a:t>
            </a:r>
            <a:r>
              <a:rPr lang="en-US" sz="2800" dirty="0"/>
              <a:t> B </a:t>
            </a:r>
            <a:r>
              <a:rPr lang="en-US" sz="2800" dirty="0" err="1"/>
              <a:t>vào</a:t>
            </a:r>
            <a:r>
              <a:rPr lang="en-US" sz="2800" dirty="0"/>
              <a:t> path. d=1+10=11</a:t>
            </a:r>
          </a:p>
          <a:p>
            <a:r>
              <a:rPr lang="en-US" sz="2800" dirty="0"/>
              <a:t>Pre[B]=A. </a:t>
            </a:r>
            <a:r>
              <a:rPr lang="en-US" sz="2800" dirty="0" err="1"/>
              <a:t>Thêm</a:t>
            </a:r>
            <a:r>
              <a:rPr lang="en-US" sz="2800" dirty="0"/>
              <a:t> A </a:t>
            </a:r>
            <a:r>
              <a:rPr lang="en-US" sz="2800" dirty="0" err="1"/>
              <a:t>vào</a:t>
            </a:r>
            <a:r>
              <a:rPr lang="en-US" sz="2800" dirty="0"/>
              <a:t> path. d=11+10=21</a:t>
            </a:r>
          </a:p>
          <a:p>
            <a:r>
              <a:rPr lang="en-US" sz="2800" dirty="0" err="1"/>
              <a:t>Lúc</a:t>
            </a:r>
            <a:r>
              <a:rPr lang="en-US" sz="2800" dirty="0"/>
              <a:t> </a:t>
            </a:r>
            <a:r>
              <a:rPr lang="en-US" sz="2800" dirty="0" err="1"/>
              <a:t>nào</a:t>
            </a:r>
            <a:r>
              <a:rPr lang="en-US" sz="2800" dirty="0"/>
              <a:t> A </a:t>
            </a:r>
            <a:r>
              <a:rPr lang="en-US" sz="2800" dirty="0" err="1"/>
              <a:t>trùng</a:t>
            </a:r>
            <a:r>
              <a:rPr lang="en-US" sz="2800" dirty="0"/>
              <a:t> </a:t>
            </a:r>
            <a:r>
              <a:rPr lang="en-US" sz="2800" dirty="0" err="1"/>
              <a:t>với</a:t>
            </a:r>
            <a:r>
              <a:rPr lang="en-US" sz="2800" dirty="0"/>
              <a:t> </a:t>
            </a:r>
            <a:r>
              <a:rPr lang="en-US" sz="2800" dirty="0" err="1"/>
              <a:t>đỉnh</a:t>
            </a:r>
            <a:r>
              <a:rPr lang="en-US" sz="2800" dirty="0"/>
              <a:t> </a:t>
            </a:r>
            <a:r>
              <a:rPr lang="en-US" sz="2800" dirty="0" err="1"/>
              <a:t>bắt</a:t>
            </a:r>
            <a:r>
              <a:rPr lang="en-US" sz="2800" dirty="0"/>
              <a:t> </a:t>
            </a:r>
            <a:r>
              <a:rPr lang="en-US" sz="2800" dirty="0" err="1"/>
              <a:t>đầu</a:t>
            </a:r>
            <a:r>
              <a:rPr lang="en-US" sz="2800" dirty="0"/>
              <a:t> </a:t>
            </a:r>
            <a:r>
              <a:rPr lang="en-US" sz="2800" dirty="0" err="1"/>
              <a:t>là</a:t>
            </a:r>
            <a:r>
              <a:rPr lang="en-US" sz="2800" dirty="0"/>
              <a:t> A. </a:t>
            </a:r>
            <a:r>
              <a:rPr lang="en-US" sz="2800" dirty="0" err="1"/>
              <a:t>Nên</a:t>
            </a:r>
            <a:r>
              <a:rPr lang="en-US" sz="2800" dirty="0"/>
              <a:t> </a:t>
            </a:r>
            <a:r>
              <a:rPr lang="en-US" sz="2800" dirty="0" err="1"/>
              <a:t>kết</a:t>
            </a:r>
            <a:r>
              <a:rPr lang="en-US" sz="2800" dirty="0"/>
              <a:t> </a:t>
            </a:r>
            <a:r>
              <a:rPr lang="en-US" sz="2800" dirty="0" err="1"/>
              <a:t>thúc</a:t>
            </a:r>
            <a:r>
              <a:rPr lang="en-US" sz="2800" dirty="0"/>
              <a:t> </a:t>
            </a:r>
            <a:r>
              <a:rPr lang="en-US" sz="2800" dirty="0" err="1"/>
              <a:t>vòng</a:t>
            </a:r>
            <a:r>
              <a:rPr lang="en-US" sz="2800" dirty="0"/>
              <a:t> </a:t>
            </a:r>
            <a:r>
              <a:rPr lang="en-US" sz="2800" dirty="0" err="1"/>
              <a:t>lặp</a:t>
            </a:r>
            <a:endParaRPr lang="en-US" sz="2800" dirty="0"/>
          </a:p>
          <a:p>
            <a:r>
              <a:rPr lang="en-US" sz="2800" dirty="0"/>
              <a:t>Ta </a:t>
            </a:r>
            <a:r>
              <a:rPr lang="en-US" sz="2800" dirty="0" err="1"/>
              <a:t>có</a:t>
            </a:r>
            <a:r>
              <a:rPr lang="en-US" sz="2800" dirty="0"/>
              <a:t> path: F, E, B, A.</a:t>
            </a:r>
          </a:p>
          <a:p>
            <a:r>
              <a:rPr lang="en-US" sz="2800" dirty="0" err="1"/>
              <a:t>Tiến</a:t>
            </a:r>
            <a:r>
              <a:rPr lang="en-US" sz="2800" dirty="0"/>
              <a:t> </a:t>
            </a:r>
            <a:r>
              <a:rPr lang="en-US" sz="2800" dirty="0" err="1"/>
              <a:t>hành</a:t>
            </a:r>
            <a:r>
              <a:rPr lang="en-US" sz="2800" dirty="0"/>
              <a:t> reverse: A, B, F, E</a:t>
            </a:r>
          </a:p>
        </p:txBody>
      </p:sp>
    </p:spTree>
    <p:extLst>
      <p:ext uri="{BB962C8B-B14F-4D97-AF65-F5344CB8AC3E}">
        <p14:creationId xmlns:p14="http://schemas.microsoft.com/office/powerpoint/2010/main" val="336829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TextBox 2"/>
          <p:cNvSpPr txBox="1"/>
          <p:nvPr/>
        </p:nvSpPr>
        <p:spPr>
          <a:xfrm>
            <a:off x="1028700" y="1873921"/>
            <a:ext cx="10216018" cy="1487010"/>
          </a:xfrm>
          <a:prstGeom prst="rect">
            <a:avLst/>
          </a:prstGeom>
        </p:spPr>
        <p:txBody>
          <a:bodyPr lIns="0" tIns="0" rIns="0" bIns="0" rtlCol="0" anchor="t">
            <a:spAutoFit/>
          </a:bodyPr>
          <a:lstStyle/>
          <a:p>
            <a:pPr algn="l">
              <a:lnSpc>
                <a:spcPts val="12480"/>
              </a:lnSpc>
            </a:pPr>
            <a:r>
              <a:rPr lang="en-US" sz="10400" dirty="0">
                <a:solidFill>
                  <a:srgbClr val="FFFFFF"/>
                </a:solidFill>
                <a:latin typeface="Big Shoulders Display Bold"/>
              </a:rPr>
              <a:t>THUẬT TOÁN KRUSKAL</a:t>
            </a:r>
          </a:p>
        </p:txBody>
      </p:sp>
      <p:sp>
        <p:nvSpPr>
          <p:cNvPr id="3" name="TextBox 3"/>
          <p:cNvSpPr txBox="1"/>
          <p:nvPr/>
        </p:nvSpPr>
        <p:spPr>
          <a:xfrm>
            <a:off x="1028700" y="3721771"/>
            <a:ext cx="14692548" cy="4880503"/>
          </a:xfrm>
          <a:prstGeom prst="rect">
            <a:avLst/>
          </a:prstGeom>
        </p:spPr>
        <p:txBody>
          <a:bodyPr lIns="0" tIns="0" rIns="0" bIns="0" rtlCol="0" anchor="t">
            <a:spAutoFit/>
          </a:bodyPr>
          <a:lstStyle/>
          <a:p>
            <a:pPr marL="753408" lvl="1" indent="-376704" algn="l">
              <a:lnSpc>
                <a:spcPts val="5583"/>
              </a:lnSpc>
              <a:buFont typeface="Arial"/>
              <a:buChar char="•"/>
            </a:pPr>
            <a:r>
              <a:rPr lang="en-US" sz="3489">
                <a:solidFill>
                  <a:srgbClr val="FFFFFF"/>
                </a:solidFill>
                <a:latin typeface="Livvic"/>
              </a:rPr>
              <a:t>Tư tưởng của thuật toán Kruskal đó là ở mỗi bước bạn sẽ đưa thêm 1 cạnh có trọng số nhỏ nhất (chưa thuộc cây khung) vào cây khung nếu nó không tạo chu trình. Để code được thuật toán Kruskal các bạn cần biết cấu trúc dữ liệu DSU.</a:t>
            </a:r>
          </a:p>
          <a:p>
            <a:pPr algn="l">
              <a:lnSpc>
                <a:spcPts val="5583"/>
              </a:lnSpc>
            </a:pPr>
            <a:endParaRPr lang="en-US" sz="3489">
              <a:solidFill>
                <a:srgbClr val="FFFFFF"/>
              </a:solidFill>
              <a:latin typeface="Livvic"/>
            </a:endParaRPr>
          </a:p>
          <a:p>
            <a:pPr marL="753408" lvl="1" indent="-376704" algn="l">
              <a:lnSpc>
                <a:spcPts val="5583"/>
              </a:lnSpc>
              <a:buFont typeface="Arial"/>
              <a:buChar char="•"/>
            </a:pPr>
            <a:r>
              <a:rPr lang="en-US" sz="3489">
                <a:solidFill>
                  <a:srgbClr val="FFFFFF"/>
                </a:solidFill>
                <a:latin typeface="Livvic"/>
              </a:rPr>
              <a:t>Thuật toán sẽ kết thúc nếu tìm đủ N - 1 cạnh hoặc không còn cạnh nào chưa nằm trong cây khung.</a:t>
            </a:r>
          </a:p>
        </p:txBody>
      </p:sp>
      <p:sp>
        <p:nvSpPr>
          <p:cNvPr id="4" name="TextBox 4"/>
          <p:cNvSpPr txBox="1"/>
          <p:nvPr/>
        </p:nvSpPr>
        <p:spPr>
          <a:xfrm>
            <a:off x="16472015" y="1078368"/>
            <a:ext cx="1124259" cy="795553"/>
          </a:xfrm>
          <a:prstGeom prst="rect">
            <a:avLst/>
          </a:prstGeom>
        </p:spPr>
        <p:txBody>
          <a:bodyPr lIns="0" tIns="0" rIns="0" bIns="0" rtlCol="0" anchor="t">
            <a:spAutoFit/>
          </a:bodyPr>
          <a:lstStyle/>
          <a:p>
            <a:pPr algn="ctr">
              <a:lnSpc>
                <a:spcPts val="6160"/>
              </a:lnSpc>
            </a:pPr>
            <a:r>
              <a:rPr lang="en-US" sz="5600">
                <a:solidFill>
                  <a:srgbClr val="FFFFFF"/>
                </a:solidFill>
                <a:latin typeface="Big Shoulders Display"/>
              </a:rPr>
              <a:t>001</a:t>
            </a:r>
          </a:p>
        </p:txBody>
      </p:sp>
      <p:grpSp>
        <p:nvGrpSpPr>
          <p:cNvPr id="5" name="Group 5"/>
          <p:cNvGrpSpPr/>
          <p:nvPr/>
        </p:nvGrpSpPr>
        <p:grpSpPr>
          <a:xfrm>
            <a:off x="1028700" y="9539656"/>
            <a:ext cx="1400283" cy="190500"/>
            <a:chOff x="0" y="0"/>
            <a:chExt cx="1867044" cy="254000"/>
          </a:xfrm>
        </p:grpSpPr>
        <p:sp>
          <p:nvSpPr>
            <p:cNvPr id="6" name="Freeform 6"/>
            <p:cNvSpPr/>
            <p:nvPr/>
          </p:nvSpPr>
          <p:spPr>
            <a:xfrm>
              <a:off x="1292147" y="0"/>
              <a:ext cx="574897" cy="254000"/>
            </a:xfrm>
            <a:custGeom>
              <a:avLst/>
              <a:gdLst/>
              <a:ahLst/>
              <a:cxnLst/>
              <a:rect l="l" t="t" r="r" b="b"/>
              <a:pathLst>
                <a:path w="574897" h="254000">
                  <a:moveTo>
                    <a:pt x="0" y="0"/>
                  </a:moveTo>
                  <a:lnTo>
                    <a:pt x="574897" y="0"/>
                  </a:lnTo>
                  <a:lnTo>
                    <a:pt x="574897" y="254000"/>
                  </a:lnTo>
                  <a:lnTo>
                    <a:pt x="0" y="254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10800000">
              <a:off x="0" y="0"/>
              <a:ext cx="574897" cy="254000"/>
            </a:xfrm>
            <a:custGeom>
              <a:avLst/>
              <a:gdLst/>
              <a:ahLst/>
              <a:cxnLst/>
              <a:rect l="l" t="t" r="r" b="b"/>
              <a:pathLst>
                <a:path w="574897" h="254000">
                  <a:moveTo>
                    <a:pt x="0" y="0"/>
                  </a:moveTo>
                  <a:lnTo>
                    <a:pt x="574897" y="0"/>
                  </a:lnTo>
                  <a:lnTo>
                    <a:pt x="574897" y="254000"/>
                  </a:lnTo>
                  <a:lnTo>
                    <a:pt x="0" y="254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8" name="AutoShape 8"/>
          <p:cNvSpPr/>
          <p:nvPr/>
        </p:nvSpPr>
        <p:spPr>
          <a:xfrm>
            <a:off x="15721248" y="-108411"/>
            <a:ext cx="9525" cy="10503822"/>
          </a:xfrm>
          <a:prstGeom prst="rect">
            <a:avLst/>
          </a:prstGeom>
          <a:solidFill>
            <a:srgbClr val="FFFFFF"/>
          </a:solidFill>
        </p:spPr>
        <p:txBody>
          <a:bodyPr/>
          <a:lstStyle/>
          <a:p>
            <a:endParaRPr lang="en-US"/>
          </a:p>
        </p:txBody>
      </p:sp>
      <p:sp>
        <p:nvSpPr>
          <p:cNvPr id="9" name="AutoShape 9"/>
          <p:cNvSpPr/>
          <p:nvPr/>
        </p:nvSpPr>
        <p:spPr>
          <a:xfrm>
            <a:off x="-2566752" y="9077325"/>
            <a:ext cx="18288000" cy="9525"/>
          </a:xfrm>
          <a:prstGeom prst="rect">
            <a:avLst/>
          </a:prstGeom>
          <a:solidFill>
            <a:srgbClr val="FFFFFF"/>
          </a:solidFill>
        </p:spPr>
        <p:txBody>
          <a:bodyPr/>
          <a:lstStyle/>
          <a:p>
            <a:endParaRPr lang="en-US"/>
          </a:p>
        </p:txBody>
      </p:sp>
      <p:sp>
        <p:nvSpPr>
          <p:cNvPr id="10" name="Freeform 10"/>
          <p:cNvSpPr/>
          <p:nvPr/>
        </p:nvSpPr>
        <p:spPr>
          <a:xfrm>
            <a:off x="1028700" y="1028700"/>
            <a:ext cx="453254" cy="453254"/>
          </a:xfrm>
          <a:custGeom>
            <a:avLst/>
            <a:gdLst/>
            <a:ahLst/>
            <a:cxnLst/>
            <a:rect l="l" t="t" r="r" b="b"/>
            <a:pathLst>
              <a:path w="453254" h="453254">
                <a:moveTo>
                  <a:pt x="0" y="0"/>
                </a:moveTo>
                <a:lnTo>
                  <a:pt x="453254" y="0"/>
                </a:lnTo>
                <a:lnTo>
                  <a:pt x="453254" y="453254"/>
                </a:lnTo>
                <a:lnTo>
                  <a:pt x="0" y="4532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359243" y="1028700"/>
            <a:ext cx="15569514" cy="8229600"/>
          </a:xfrm>
          <a:prstGeom prst="rect">
            <a:avLst/>
          </a:prstGeom>
        </p:spPr>
      </p:pic>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sp>
        <p:nvSpPr>
          <p:cNvPr id="2" name="Freeform 2"/>
          <p:cNvSpPr/>
          <p:nvPr/>
        </p:nvSpPr>
        <p:spPr>
          <a:xfrm>
            <a:off x="730648" y="239612"/>
            <a:ext cx="6126179" cy="9807777"/>
          </a:xfrm>
          <a:custGeom>
            <a:avLst/>
            <a:gdLst/>
            <a:ahLst/>
            <a:cxnLst/>
            <a:rect l="l" t="t" r="r" b="b"/>
            <a:pathLst>
              <a:path w="6126179" h="9807777">
                <a:moveTo>
                  <a:pt x="0" y="0"/>
                </a:moveTo>
                <a:lnTo>
                  <a:pt x="6126179" y="0"/>
                </a:lnTo>
                <a:lnTo>
                  <a:pt x="6126179" y="9807776"/>
                </a:lnTo>
                <a:lnTo>
                  <a:pt x="0" y="9807776"/>
                </a:lnTo>
                <a:lnTo>
                  <a:pt x="0" y="0"/>
                </a:lnTo>
                <a:close/>
              </a:path>
            </a:pathLst>
          </a:custGeom>
          <a:blipFill>
            <a:blip r:embed="rId2"/>
            <a:stretch>
              <a:fillRect l="-13692" t="-9018" r="-15615" b="-9864"/>
            </a:stretch>
          </a:blipFill>
        </p:spPr>
        <p:txBody>
          <a:bodyPr/>
          <a:lstStyle/>
          <a:p>
            <a:endParaRPr lang="en-US"/>
          </a:p>
        </p:txBody>
      </p:sp>
      <p:sp>
        <p:nvSpPr>
          <p:cNvPr id="3" name="TextBox 3"/>
          <p:cNvSpPr txBox="1"/>
          <p:nvPr/>
        </p:nvSpPr>
        <p:spPr>
          <a:xfrm>
            <a:off x="6856827" y="846961"/>
            <a:ext cx="9676553" cy="1605914"/>
          </a:xfrm>
          <a:prstGeom prst="rect">
            <a:avLst/>
          </a:prstGeom>
        </p:spPr>
        <p:txBody>
          <a:bodyPr lIns="0" tIns="0" rIns="0" bIns="0" rtlCol="0" anchor="t">
            <a:spAutoFit/>
          </a:bodyPr>
          <a:lstStyle/>
          <a:p>
            <a:pPr marL="712483" lvl="1" indent="-356241" algn="l">
              <a:lnSpc>
                <a:spcPts val="4290"/>
              </a:lnSpc>
              <a:buFont typeface="Arial"/>
              <a:buChar char="•"/>
            </a:pPr>
            <a:r>
              <a:rPr lang="en-US" sz="3300">
                <a:solidFill>
                  <a:srgbClr val="FFFFFF"/>
                </a:solidFill>
                <a:latin typeface="Livvic"/>
              </a:rPr>
              <a:t>Khai báo cấu trúc edge để lưu trữ thông tin về các cạnh của đồ thị, với x là đỉnh đầu, y là đỉnh cuối và w là trọng số của cạnh.</a:t>
            </a:r>
          </a:p>
        </p:txBody>
      </p:sp>
      <p:sp>
        <p:nvSpPr>
          <p:cNvPr id="4" name="TextBox 4"/>
          <p:cNvSpPr txBox="1"/>
          <p:nvPr/>
        </p:nvSpPr>
        <p:spPr>
          <a:xfrm>
            <a:off x="6856827" y="2702243"/>
            <a:ext cx="10031255" cy="4863464"/>
          </a:xfrm>
          <a:prstGeom prst="rect">
            <a:avLst/>
          </a:prstGeom>
        </p:spPr>
        <p:txBody>
          <a:bodyPr lIns="0" tIns="0" rIns="0" bIns="0" rtlCol="0" anchor="t">
            <a:spAutoFit/>
          </a:bodyPr>
          <a:lstStyle/>
          <a:p>
            <a:pPr marL="712483" lvl="1" indent="-356241" algn="l">
              <a:lnSpc>
                <a:spcPts val="4290"/>
              </a:lnSpc>
              <a:buFont typeface="Arial"/>
              <a:buChar char="•"/>
            </a:pPr>
            <a:r>
              <a:rPr lang="en-US" sz="3300">
                <a:solidFill>
                  <a:srgbClr val="FFFFFF"/>
                </a:solidFill>
                <a:latin typeface="Livvic"/>
              </a:rPr>
              <a:t>maxn: Kích thước tối đa của đồ thị.</a:t>
            </a:r>
          </a:p>
          <a:p>
            <a:pPr marL="712483" lvl="1" indent="-356241" algn="l">
              <a:lnSpc>
                <a:spcPts val="4290"/>
              </a:lnSpc>
              <a:buFont typeface="Arial"/>
              <a:buChar char="•"/>
            </a:pPr>
            <a:r>
              <a:rPr lang="en-US" sz="3300">
                <a:solidFill>
                  <a:srgbClr val="FFFFFF"/>
                </a:solidFill>
                <a:latin typeface="Livvic"/>
              </a:rPr>
              <a:t>n: Số đỉnh của đồ thị.</a:t>
            </a:r>
          </a:p>
          <a:p>
            <a:pPr marL="712483" lvl="1" indent="-356241" algn="l">
              <a:lnSpc>
                <a:spcPts val="4290"/>
              </a:lnSpc>
              <a:buFont typeface="Arial"/>
              <a:buChar char="•"/>
            </a:pPr>
            <a:r>
              <a:rPr lang="en-US" sz="3300">
                <a:solidFill>
                  <a:srgbClr val="FFFFFF"/>
                </a:solidFill>
                <a:latin typeface="Livvic"/>
              </a:rPr>
              <a:t>m: Số cạnh của đồ thị.</a:t>
            </a:r>
          </a:p>
          <a:p>
            <a:pPr marL="712483" lvl="1" indent="-356241" algn="l">
              <a:lnSpc>
                <a:spcPts val="4290"/>
              </a:lnSpc>
              <a:buFont typeface="Arial"/>
              <a:buChar char="•"/>
            </a:pPr>
            <a:r>
              <a:rPr lang="en-US" sz="3300">
                <a:solidFill>
                  <a:srgbClr val="FFFFFF"/>
                </a:solidFill>
                <a:latin typeface="Livvic"/>
              </a:rPr>
              <a:t>E: Tập các cạnh của đồ thị.</a:t>
            </a:r>
          </a:p>
          <a:p>
            <a:pPr marL="712483" lvl="1" indent="-356241" algn="l">
              <a:lnSpc>
                <a:spcPts val="4290"/>
              </a:lnSpc>
              <a:buFont typeface="Arial"/>
              <a:buChar char="•"/>
            </a:pPr>
            <a:r>
              <a:rPr lang="en-US" sz="3300">
                <a:solidFill>
                  <a:srgbClr val="FFFFFF"/>
                </a:solidFill>
                <a:latin typeface="Livvic"/>
              </a:rPr>
              <a:t>parent: Mảng lưu trữ cha của mỗi đỉnh trong cây đại diện.</a:t>
            </a:r>
          </a:p>
          <a:p>
            <a:pPr marL="712483" lvl="1" indent="-356241" algn="l">
              <a:lnSpc>
                <a:spcPts val="4290"/>
              </a:lnSpc>
              <a:buFont typeface="Arial"/>
              <a:buChar char="•"/>
            </a:pPr>
            <a:r>
              <a:rPr lang="en-US" sz="3300">
                <a:solidFill>
                  <a:srgbClr val="FFFFFF"/>
                </a:solidFill>
                <a:latin typeface="Livvic"/>
              </a:rPr>
              <a:t>sz: Mảng lưu trữ kích thước của mỗi cây con trong cây đại diện.</a:t>
            </a:r>
          </a:p>
          <a:p>
            <a:pPr algn="l">
              <a:lnSpc>
                <a:spcPts val="4290"/>
              </a:lnSpc>
            </a:pPr>
            <a:endParaRPr lang="en-US" sz="3300">
              <a:solidFill>
                <a:srgbClr val="FFFFFF"/>
              </a:solidFill>
              <a:latin typeface="Livvic"/>
            </a:endParaRPr>
          </a:p>
        </p:txBody>
      </p:sp>
      <p:sp>
        <p:nvSpPr>
          <p:cNvPr id="5" name="TextBox 5"/>
          <p:cNvSpPr txBox="1"/>
          <p:nvPr/>
        </p:nvSpPr>
        <p:spPr>
          <a:xfrm>
            <a:off x="6856827" y="7603807"/>
            <a:ext cx="9407515" cy="1375411"/>
          </a:xfrm>
          <a:prstGeom prst="rect">
            <a:avLst/>
          </a:prstGeom>
        </p:spPr>
        <p:txBody>
          <a:bodyPr lIns="0" tIns="0" rIns="0" bIns="0" rtlCol="0" anchor="t">
            <a:spAutoFit/>
          </a:bodyPr>
          <a:lstStyle/>
          <a:p>
            <a:pPr marL="712483" lvl="1" indent="-356241" algn="l">
              <a:lnSpc>
                <a:spcPts val="3630"/>
              </a:lnSpc>
              <a:buFont typeface="Arial"/>
              <a:buChar char="•"/>
            </a:pPr>
            <a:r>
              <a:rPr lang="en-US" sz="3300">
                <a:solidFill>
                  <a:srgbClr val="FFFFFF"/>
                </a:solidFill>
                <a:latin typeface="Livvic"/>
              </a:rPr>
              <a:t>Hàm nhap(): Hàm này đọc đầu vào, bao gồm số đỉnh, số cạnh và thông tin về các cạnh. Sau đó, các cạnh được lưu trữ trong vector 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sp>
        <p:nvSpPr>
          <p:cNvPr id="2" name="Freeform 2"/>
          <p:cNvSpPr/>
          <p:nvPr/>
        </p:nvSpPr>
        <p:spPr>
          <a:xfrm>
            <a:off x="1028700" y="743296"/>
            <a:ext cx="7105247" cy="8800407"/>
          </a:xfrm>
          <a:custGeom>
            <a:avLst/>
            <a:gdLst/>
            <a:ahLst/>
            <a:cxnLst/>
            <a:rect l="l" t="t" r="r" b="b"/>
            <a:pathLst>
              <a:path w="7105247" h="8800407">
                <a:moveTo>
                  <a:pt x="0" y="0"/>
                </a:moveTo>
                <a:lnTo>
                  <a:pt x="7105247" y="0"/>
                </a:lnTo>
                <a:lnTo>
                  <a:pt x="7105247" y="8800408"/>
                </a:lnTo>
                <a:lnTo>
                  <a:pt x="0" y="8800408"/>
                </a:lnTo>
                <a:lnTo>
                  <a:pt x="0" y="0"/>
                </a:lnTo>
                <a:close/>
              </a:path>
            </a:pathLst>
          </a:custGeom>
          <a:blipFill>
            <a:blip r:embed="rId2"/>
            <a:stretch>
              <a:fillRect l="-12778" t="-10122" r="-10240" b="-10866"/>
            </a:stretch>
          </a:blipFill>
        </p:spPr>
        <p:txBody>
          <a:bodyPr/>
          <a:lstStyle/>
          <a:p>
            <a:endParaRPr lang="en-US"/>
          </a:p>
        </p:txBody>
      </p:sp>
      <p:sp>
        <p:nvSpPr>
          <p:cNvPr id="3" name="TextBox 3"/>
          <p:cNvSpPr txBox="1"/>
          <p:nvPr/>
        </p:nvSpPr>
        <p:spPr>
          <a:xfrm>
            <a:off x="8610071" y="1585447"/>
            <a:ext cx="7667804" cy="1375410"/>
          </a:xfrm>
          <a:prstGeom prst="rect">
            <a:avLst/>
          </a:prstGeom>
        </p:spPr>
        <p:txBody>
          <a:bodyPr lIns="0" tIns="0" rIns="0" bIns="0" rtlCol="0" anchor="t">
            <a:spAutoFit/>
          </a:bodyPr>
          <a:lstStyle/>
          <a:p>
            <a:pPr marL="712470" lvl="1" indent="-356235" algn="l">
              <a:lnSpc>
                <a:spcPts val="3630"/>
              </a:lnSpc>
              <a:buFont typeface="Arial"/>
              <a:buChar char="•"/>
            </a:pPr>
            <a:r>
              <a:rPr lang="en-US" sz="3300">
                <a:solidFill>
                  <a:srgbClr val="FFFFFF"/>
                </a:solidFill>
                <a:latin typeface="Livvic"/>
              </a:rPr>
              <a:t> init(): Hàm này khởi tạo mỗi đỉnh là cha của chính nó và kích thước của mỗi cây con là 1.</a:t>
            </a:r>
          </a:p>
        </p:txBody>
      </p:sp>
      <p:sp>
        <p:nvSpPr>
          <p:cNvPr id="4" name="TextBox 4"/>
          <p:cNvSpPr txBox="1"/>
          <p:nvPr/>
        </p:nvSpPr>
        <p:spPr>
          <a:xfrm>
            <a:off x="8610071" y="3610533"/>
            <a:ext cx="8852236" cy="2691765"/>
          </a:xfrm>
          <a:prstGeom prst="rect">
            <a:avLst/>
          </a:prstGeom>
        </p:spPr>
        <p:txBody>
          <a:bodyPr lIns="0" tIns="0" rIns="0" bIns="0" rtlCol="0" anchor="t">
            <a:spAutoFit/>
          </a:bodyPr>
          <a:lstStyle/>
          <a:p>
            <a:pPr marL="712470" lvl="1" indent="-356235" algn="l">
              <a:lnSpc>
                <a:spcPts val="4290"/>
              </a:lnSpc>
              <a:buFont typeface="Arial"/>
              <a:buChar char="•"/>
            </a:pPr>
            <a:r>
              <a:rPr lang="en-US" sz="3300">
                <a:solidFill>
                  <a:srgbClr val="FFFFFF"/>
                </a:solidFill>
                <a:latin typeface="Livvic"/>
              </a:rPr>
              <a:t>Find(int u): Hàm này tìm đại diện của tập hợp chứa u. Nó sử dụng kỹ thuật nén đường đi (path compression) để tối ưu hóa, bằng cách gán trực tiếp cha của u là đại diện của tập hợp.</a:t>
            </a:r>
          </a:p>
        </p:txBody>
      </p:sp>
      <p:sp>
        <p:nvSpPr>
          <p:cNvPr id="5" name="TextBox 5"/>
          <p:cNvSpPr txBox="1"/>
          <p:nvPr/>
        </p:nvSpPr>
        <p:spPr>
          <a:xfrm>
            <a:off x="8610071" y="6796694"/>
            <a:ext cx="8610071" cy="2747010"/>
          </a:xfrm>
          <a:prstGeom prst="rect">
            <a:avLst/>
          </a:prstGeom>
        </p:spPr>
        <p:txBody>
          <a:bodyPr lIns="0" tIns="0" rIns="0" bIns="0" rtlCol="0" anchor="t">
            <a:spAutoFit/>
          </a:bodyPr>
          <a:lstStyle/>
          <a:p>
            <a:pPr marL="712470" lvl="1" indent="-356235" algn="l">
              <a:lnSpc>
                <a:spcPts val="3630"/>
              </a:lnSpc>
              <a:buFont typeface="Arial"/>
              <a:buChar char="•"/>
            </a:pPr>
            <a:r>
              <a:rPr lang="en-US" sz="3300">
                <a:solidFill>
                  <a:srgbClr val="FFFFFF"/>
                </a:solidFill>
                <a:latin typeface="Livvic"/>
              </a:rPr>
              <a:t>Union(int u, int v): Hàm này hợp nhất hai tập hợp chứa u và v. Nếu u và v đã thuộc cùng một tập hợp, nó trả về false. Nếu không, nó hợp nhất hai tập hợp bằng cách gán đại diện của tập hợp chứa v là u, và cập nhật kích thước của cây con.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sp>
        <p:nvSpPr>
          <p:cNvPr id="2" name="Freeform 2"/>
          <p:cNvSpPr/>
          <p:nvPr/>
        </p:nvSpPr>
        <p:spPr>
          <a:xfrm>
            <a:off x="626675" y="2024084"/>
            <a:ext cx="8819438" cy="6238831"/>
          </a:xfrm>
          <a:custGeom>
            <a:avLst/>
            <a:gdLst/>
            <a:ahLst/>
            <a:cxnLst/>
            <a:rect l="l" t="t" r="r" b="b"/>
            <a:pathLst>
              <a:path w="8819438" h="6238831">
                <a:moveTo>
                  <a:pt x="0" y="0"/>
                </a:moveTo>
                <a:lnTo>
                  <a:pt x="8819438" y="0"/>
                </a:lnTo>
                <a:lnTo>
                  <a:pt x="8819438" y="6238832"/>
                </a:lnTo>
                <a:lnTo>
                  <a:pt x="0" y="6238832"/>
                </a:lnTo>
                <a:lnTo>
                  <a:pt x="0" y="0"/>
                </a:lnTo>
                <a:close/>
              </a:path>
            </a:pathLst>
          </a:custGeom>
          <a:blipFill>
            <a:blip r:embed="rId2"/>
            <a:stretch>
              <a:fillRect l="-8727" t="-12131" r="-8405" b="-13311"/>
            </a:stretch>
          </a:blipFill>
        </p:spPr>
        <p:txBody>
          <a:bodyPr/>
          <a:lstStyle/>
          <a:p>
            <a:endParaRPr lang="en-US"/>
          </a:p>
        </p:txBody>
      </p:sp>
      <p:sp>
        <p:nvSpPr>
          <p:cNvPr id="3" name="TextBox 3"/>
          <p:cNvSpPr txBox="1"/>
          <p:nvPr/>
        </p:nvSpPr>
        <p:spPr>
          <a:xfrm>
            <a:off x="9446113" y="2062184"/>
            <a:ext cx="8370232" cy="1832610"/>
          </a:xfrm>
          <a:prstGeom prst="rect">
            <a:avLst/>
          </a:prstGeom>
        </p:spPr>
        <p:txBody>
          <a:bodyPr lIns="0" tIns="0" rIns="0" bIns="0" rtlCol="0" anchor="t">
            <a:spAutoFit/>
          </a:bodyPr>
          <a:lstStyle/>
          <a:p>
            <a:pPr marL="712470" lvl="1" indent="-356235" algn="l">
              <a:lnSpc>
                <a:spcPts val="3630"/>
              </a:lnSpc>
              <a:spcBef>
                <a:spcPct val="0"/>
              </a:spcBef>
              <a:buFont typeface="Arial"/>
              <a:buChar char="•"/>
            </a:pPr>
            <a:r>
              <a:rPr lang="en-US" sz="3300">
                <a:solidFill>
                  <a:srgbClr val="FFFFFF"/>
                </a:solidFill>
                <a:latin typeface="Livvic"/>
              </a:rPr>
              <a:t>Vector&lt;edge&gt; MST: Tạo một vector để lưu trữ các cạnh của cây khung nhỏ nhất (MST).</a:t>
            </a:r>
          </a:p>
          <a:p>
            <a:pPr algn="ctr">
              <a:lnSpc>
                <a:spcPts val="3630"/>
              </a:lnSpc>
              <a:spcBef>
                <a:spcPct val="0"/>
              </a:spcBef>
            </a:pPr>
            <a:endParaRPr lang="en-US" sz="3300">
              <a:solidFill>
                <a:srgbClr val="FFFFFF"/>
              </a:solidFill>
              <a:latin typeface="Livvic"/>
            </a:endParaRPr>
          </a:p>
        </p:txBody>
      </p:sp>
      <p:sp>
        <p:nvSpPr>
          <p:cNvPr id="4" name="TextBox 4"/>
          <p:cNvSpPr txBox="1"/>
          <p:nvPr/>
        </p:nvSpPr>
        <p:spPr>
          <a:xfrm>
            <a:off x="9446113" y="4601505"/>
            <a:ext cx="8213726" cy="3661411"/>
          </a:xfrm>
          <a:prstGeom prst="rect">
            <a:avLst/>
          </a:prstGeom>
        </p:spPr>
        <p:txBody>
          <a:bodyPr lIns="0" tIns="0" rIns="0" bIns="0" rtlCol="0" anchor="t">
            <a:spAutoFit/>
          </a:bodyPr>
          <a:lstStyle/>
          <a:p>
            <a:pPr marL="712483" lvl="1" indent="-356241" algn="l">
              <a:lnSpc>
                <a:spcPts val="3630"/>
              </a:lnSpc>
              <a:spcBef>
                <a:spcPct val="0"/>
              </a:spcBef>
              <a:buFont typeface="Arial"/>
              <a:buChar char="•"/>
            </a:pPr>
            <a:r>
              <a:rPr lang="en-US" sz="3300">
                <a:solidFill>
                  <a:srgbClr val="FFFFFF"/>
                </a:solidFill>
                <a:latin typeface="Livvic"/>
              </a:rPr>
              <a:t>if (Union(e.x, e.y)) { MST.push_back(e); d += e.w; }: Kiểm tra xem hai đỉnh của cạnh e có thuộc cùng một tập hợp không (bằng cách sử dụng hàm Union). Nếu không, thêm cạnh này vào MST và cộng trọng số của cạnh này vào tổng trọng số d.</a:t>
            </a:r>
          </a:p>
          <a:p>
            <a:pPr algn="l">
              <a:lnSpc>
                <a:spcPts val="3630"/>
              </a:lnSpc>
              <a:spcBef>
                <a:spcPct val="0"/>
              </a:spcBef>
            </a:pPr>
            <a:endParaRPr lang="en-US" sz="3300">
              <a:solidFill>
                <a:srgbClr val="FFFFFF"/>
              </a:solidFill>
              <a:latin typeface="Livv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sp>
        <p:nvSpPr>
          <p:cNvPr id="2" name="Freeform 2"/>
          <p:cNvSpPr/>
          <p:nvPr/>
        </p:nvSpPr>
        <p:spPr>
          <a:xfrm>
            <a:off x="3823081" y="461135"/>
            <a:ext cx="10641839" cy="4966191"/>
          </a:xfrm>
          <a:custGeom>
            <a:avLst/>
            <a:gdLst/>
            <a:ahLst/>
            <a:cxnLst/>
            <a:rect l="l" t="t" r="r" b="b"/>
            <a:pathLst>
              <a:path w="10641839" h="4966191">
                <a:moveTo>
                  <a:pt x="0" y="0"/>
                </a:moveTo>
                <a:lnTo>
                  <a:pt x="10641838" y="0"/>
                </a:lnTo>
                <a:lnTo>
                  <a:pt x="10641838" y="4966192"/>
                </a:lnTo>
                <a:lnTo>
                  <a:pt x="0" y="4966192"/>
                </a:lnTo>
                <a:lnTo>
                  <a:pt x="0" y="0"/>
                </a:lnTo>
                <a:close/>
              </a:path>
            </a:pathLst>
          </a:custGeom>
          <a:blipFill>
            <a:blip r:embed="rId2"/>
            <a:stretch>
              <a:fillRect l="-8202" t="-17559" r="-8646" b="-18795"/>
            </a:stretch>
          </a:blipFill>
        </p:spPr>
        <p:txBody>
          <a:bodyPr/>
          <a:lstStyle/>
          <a:p>
            <a:endParaRPr lang="en-US"/>
          </a:p>
        </p:txBody>
      </p:sp>
      <p:sp>
        <p:nvSpPr>
          <p:cNvPr id="3" name="TextBox 3"/>
          <p:cNvSpPr txBox="1"/>
          <p:nvPr/>
        </p:nvSpPr>
        <p:spPr>
          <a:xfrm>
            <a:off x="1667221" y="6032991"/>
            <a:ext cx="14953557" cy="3999865"/>
          </a:xfrm>
          <a:prstGeom prst="rect">
            <a:avLst/>
          </a:prstGeom>
        </p:spPr>
        <p:txBody>
          <a:bodyPr lIns="0" tIns="0" rIns="0" bIns="0" rtlCol="0" anchor="t">
            <a:spAutoFit/>
          </a:bodyPr>
          <a:lstStyle/>
          <a:p>
            <a:pPr marL="712483" lvl="1" indent="-356241" algn="l">
              <a:lnSpc>
                <a:spcPts val="3630"/>
              </a:lnSpc>
              <a:spcBef>
                <a:spcPct val="0"/>
              </a:spcBef>
              <a:buFont typeface="Arial"/>
              <a:buChar char="•"/>
            </a:pPr>
            <a:r>
              <a:rPr lang="en-US" sz="3300">
                <a:solidFill>
                  <a:srgbClr val="FFFFFF"/>
                </a:solidFill>
                <a:latin typeface="Livvic"/>
              </a:rPr>
              <a:t>if (MST.size() &lt; n - 1) { cout &lt;&lt; "Do thi khong lien thong !\n"; }: Nếu số lượng cạnh trong MST ít hơn n-1, nghĩa là đồ thị không liên thông, in ra thông báo "Đồ thị không liên thông".</a:t>
            </a:r>
          </a:p>
          <a:p>
            <a:pPr algn="l">
              <a:lnSpc>
                <a:spcPts val="3630"/>
              </a:lnSpc>
              <a:spcBef>
                <a:spcPct val="0"/>
              </a:spcBef>
            </a:pPr>
            <a:endParaRPr lang="en-US" sz="3300">
              <a:solidFill>
                <a:srgbClr val="FFFFFF"/>
              </a:solidFill>
              <a:latin typeface="Livvic"/>
            </a:endParaRPr>
          </a:p>
          <a:p>
            <a:pPr marL="712483" lvl="1" indent="-356241" algn="l">
              <a:lnSpc>
                <a:spcPts val="3630"/>
              </a:lnSpc>
              <a:spcBef>
                <a:spcPct val="0"/>
              </a:spcBef>
              <a:buFont typeface="Arial"/>
              <a:buChar char="•"/>
            </a:pPr>
            <a:r>
              <a:rPr lang="en-US" sz="3300">
                <a:solidFill>
                  <a:srgbClr val="FFFFFF"/>
                </a:solidFill>
                <a:latin typeface="Livvic"/>
              </a:rPr>
              <a:t>else { cout &lt;&lt; d &lt;&lt; endl; for (edge e : MST) { cout &lt;&lt; e.x &lt;&lt; ' ' &lt;&lt; e.y &lt;&lt; ' ' &lt;&lt; e.w &lt;&lt; endl; } }: Nếu không, in ra tổng trọng số của MST và danh sách các cạnh trong MST.</a:t>
            </a:r>
          </a:p>
          <a:p>
            <a:pPr algn="ctr">
              <a:lnSpc>
                <a:spcPts val="6160"/>
              </a:lnSpc>
              <a:spcBef>
                <a:spcPct val="0"/>
              </a:spcBef>
            </a:pPr>
            <a:endParaRPr lang="en-US" sz="3300">
              <a:solidFill>
                <a:srgbClr val="FFFFFF"/>
              </a:solidFill>
              <a:latin typeface="Livv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9F86AC-7F99-7380-789C-42769F75D1F5}"/>
              </a:ext>
            </a:extLst>
          </p:cNvPr>
          <p:cNvPicPr>
            <a:picLocks noChangeAspect="1"/>
          </p:cNvPicPr>
          <p:nvPr/>
        </p:nvPicPr>
        <p:blipFill>
          <a:blip r:embed="rId2"/>
          <a:stretch>
            <a:fillRect/>
          </a:stretch>
        </p:blipFill>
        <p:spPr>
          <a:xfrm>
            <a:off x="11658600" y="3848100"/>
            <a:ext cx="6001588" cy="3343742"/>
          </a:xfrm>
          <a:prstGeom prst="rect">
            <a:avLst/>
          </a:prstGeom>
        </p:spPr>
      </p:pic>
      <p:graphicFrame>
        <p:nvGraphicFramePr>
          <p:cNvPr id="7" name="Table 6">
            <a:extLst>
              <a:ext uri="{FF2B5EF4-FFF2-40B4-BE49-F238E27FC236}">
                <a16:creationId xmlns:a16="http://schemas.microsoft.com/office/drawing/2014/main" id="{657B884C-829F-B05A-B486-772C14117978}"/>
              </a:ext>
            </a:extLst>
          </p:cNvPr>
          <p:cNvGraphicFramePr>
            <a:graphicFrameLocks noGrp="1"/>
          </p:cNvGraphicFramePr>
          <p:nvPr>
            <p:extLst>
              <p:ext uri="{D42A27DB-BD31-4B8C-83A1-F6EECF244321}">
                <p14:modId xmlns:p14="http://schemas.microsoft.com/office/powerpoint/2010/main" val="2548747215"/>
              </p:ext>
            </p:extLst>
          </p:nvPr>
        </p:nvGraphicFramePr>
        <p:xfrm>
          <a:off x="1295400" y="2456731"/>
          <a:ext cx="3288868" cy="612648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1370489825"/>
                    </a:ext>
                  </a:extLst>
                </a:gridCol>
                <a:gridCol w="1644434">
                  <a:extLst>
                    <a:ext uri="{9D8B030D-6E8A-4147-A177-3AD203B41FA5}">
                      <a16:colId xmlns:a16="http://schemas.microsoft.com/office/drawing/2014/main" val="4111099372"/>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Cặp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cạnh</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err="1">
                          <a:latin typeface="Times New Roman" panose="02020603050405020304" pitchFamily="18" charset="0"/>
                          <a:cs typeface="Times New Roman" panose="02020603050405020304" pitchFamily="18" charset="0"/>
                        </a:rPr>
                        <a:t>Trọng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595700">
                <a:tc>
                  <a:txBody>
                    <a:bodyPr/>
                    <a:lstStyle/>
                    <a:p>
                      <a:pPr algn="ctr"/>
                      <a:r>
                        <a:rPr lang="en-US" sz="4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152751"/>
                  </a:ext>
                </a:extLst>
              </a:tr>
              <a:tr h="595700">
                <a:tc>
                  <a:txBody>
                    <a:bodyPr/>
                    <a:lstStyle/>
                    <a:p>
                      <a:pPr algn="ctr"/>
                      <a:r>
                        <a:rPr lang="en-US" sz="4000"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330121"/>
                  </a:ext>
                </a:extLst>
              </a:tr>
              <a:tr h="595700">
                <a:tc>
                  <a:txBody>
                    <a:bodyPr/>
                    <a:lstStyle/>
                    <a:p>
                      <a:pPr algn="ctr"/>
                      <a:r>
                        <a:rPr lang="en-US" sz="4000"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160904"/>
                  </a:ext>
                </a:extLst>
              </a:tr>
              <a:tr h="595700">
                <a:tc>
                  <a:txBody>
                    <a:bodyPr/>
                    <a:lstStyle/>
                    <a:p>
                      <a:pPr algn="ctr"/>
                      <a:r>
                        <a:rPr lang="en-US" sz="4000" dirty="0"/>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476928"/>
                  </a:ext>
                </a:extLst>
              </a:tr>
              <a:tr h="595700">
                <a:tc>
                  <a:txBody>
                    <a:bodyPr/>
                    <a:lstStyle/>
                    <a:p>
                      <a:pPr algn="ctr"/>
                      <a:r>
                        <a:rPr lang="en-US" sz="40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363845"/>
                  </a:ext>
                </a:extLst>
              </a:tr>
              <a:tr h="595700">
                <a:tc>
                  <a:txBody>
                    <a:bodyPr/>
                    <a:lstStyle/>
                    <a:p>
                      <a:pPr algn="ctr"/>
                      <a:r>
                        <a:rPr lang="en-US" sz="4000" dirty="0"/>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922003"/>
                  </a:ext>
                </a:extLst>
              </a:tr>
              <a:tr h="595700">
                <a:tc>
                  <a:txBody>
                    <a:bodyPr/>
                    <a:lstStyle/>
                    <a:p>
                      <a:pPr algn="ctr"/>
                      <a:r>
                        <a:rPr lang="en-US" sz="4000" dirty="0"/>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2265105"/>
                  </a:ext>
                </a:extLst>
              </a:tr>
              <a:tr h="595700">
                <a:tc>
                  <a:txBody>
                    <a:bodyPr/>
                    <a:lstStyle/>
                    <a:p>
                      <a:pPr algn="ctr"/>
                      <a:r>
                        <a:rPr lang="en-US" sz="4000"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7682494"/>
                  </a:ext>
                </a:extLst>
              </a:tr>
            </a:tbl>
          </a:graphicData>
        </a:graphic>
      </p:graphicFrame>
      <p:graphicFrame>
        <p:nvGraphicFramePr>
          <p:cNvPr id="8" name="Table 7">
            <a:extLst>
              <a:ext uri="{FF2B5EF4-FFF2-40B4-BE49-F238E27FC236}">
                <a16:creationId xmlns:a16="http://schemas.microsoft.com/office/drawing/2014/main" id="{D1BE7584-1D16-ED1E-CB99-CC7D8577F719}"/>
              </a:ext>
            </a:extLst>
          </p:cNvPr>
          <p:cNvGraphicFramePr>
            <a:graphicFrameLocks noGrp="1"/>
          </p:cNvGraphicFramePr>
          <p:nvPr>
            <p:extLst>
              <p:ext uri="{D42A27DB-BD31-4B8C-83A1-F6EECF244321}">
                <p14:modId xmlns:p14="http://schemas.microsoft.com/office/powerpoint/2010/main" val="3246263306"/>
              </p:ext>
            </p:extLst>
          </p:nvPr>
        </p:nvGraphicFramePr>
        <p:xfrm>
          <a:off x="6019800" y="2543642"/>
          <a:ext cx="4680166" cy="6286962"/>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1370489825"/>
                    </a:ext>
                  </a:extLst>
                </a:gridCol>
                <a:gridCol w="2470366">
                  <a:extLst>
                    <a:ext uri="{9D8B030D-6E8A-4147-A177-3AD203B41FA5}">
                      <a16:colId xmlns:a16="http://schemas.microsoft.com/office/drawing/2014/main" val="4111099372"/>
                    </a:ext>
                  </a:extLst>
                </a:gridCol>
              </a:tblGrid>
              <a:tr h="678642">
                <a:tc>
                  <a:txBody>
                    <a:bodyPr/>
                    <a:lstStyle/>
                    <a:p>
                      <a:pPr algn="ctr"/>
                      <a:r>
                        <a:rPr lang="en-US" sz="2800" b="1" dirty="0" err="1">
                          <a:latin typeface="Times New Roman" panose="02020603050405020304" pitchFamily="18" charset="0"/>
                          <a:cs typeface="Times New Roman" panose="02020603050405020304" pitchFamily="18" charset="0"/>
                        </a:rPr>
                        <a:t>Cặp</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cạnh</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err="1">
                          <a:latin typeface="Times New Roman" panose="02020603050405020304" pitchFamily="18" charset="0"/>
                          <a:cs typeface="Times New Roman" panose="02020603050405020304" pitchFamily="18" charset="0"/>
                        </a:rPr>
                        <a:t>Trọng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số</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659252">
                <a:tc>
                  <a:txBody>
                    <a:bodyPr/>
                    <a:lstStyle/>
                    <a:p>
                      <a:pPr algn="ctr"/>
                      <a:r>
                        <a:rPr lang="en-US" sz="4000"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152751"/>
                  </a:ext>
                </a:extLst>
              </a:tr>
              <a:tr h="659252">
                <a:tc>
                  <a:txBody>
                    <a:bodyPr/>
                    <a:lstStyle/>
                    <a:p>
                      <a:pPr algn="ctr"/>
                      <a:r>
                        <a:rPr lang="en-US" sz="4000" dirty="0"/>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330121"/>
                  </a:ext>
                </a:extLst>
              </a:tr>
              <a:tr h="659252">
                <a:tc>
                  <a:txBody>
                    <a:bodyPr/>
                    <a:lstStyle/>
                    <a:p>
                      <a:pPr algn="ctr"/>
                      <a:r>
                        <a:rPr lang="en-US" sz="40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160904"/>
                  </a:ext>
                </a:extLst>
              </a:tr>
              <a:tr h="659252">
                <a:tc>
                  <a:txBody>
                    <a:bodyPr/>
                    <a:lstStyle/>
                    <a:p>
                      <a:pPr algn="ctr"/>
                      <a:r>
                        <a:rPr lang="en-US" sz="4000"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476928"/>
                  </a:ext>
                </a:extLst>
              </a:tr>
              <a:tr h="659252">
                <a:tc>
                  <a:txBody>
                    <a:bodyPr/>
                    <a:lstStyle/>
                    <a:p>
                      <a:pPr algn="ctr"/>
                      <a:r>
                        <a:rPr lang="en-US" sz="4000" dirty="0"/>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363845"/>
                  </a:ext>
                </a:extLst>
              </a:tr>
              <a:tr h="659252">
                <a:tc>
                  <a:txBody>
                    <a:bodyPr/>
                    <a:lstStyle/>
                    <a:p>
                      <a:pPr algn="ctr"/>
                      <a:r>
                        <a:rPr lang="en-US" sz="4000"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922003"/>
                  </a:ext>
                </a:extLst>
              </a:tr>
              <a:tr h="659252">
                <a:tc>
                  <a:txBody>
                    <a:bodyPr/>
                    <a:lstStyle/>
                    <a:p>
                      <a:pPr algn="ctr"/>
                      <a:r>
                        <a:rPr lang="en-US" sz="4000" dirty="0"/>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2265105"/>
                  </a:ext>
                </a:extLst>
              </a:tr>
              <a:tr h="659252">
                <a:tc>
                  <a:txBody>
                    <a:bodyPr/>
                    <a:lstStyle/>
                    <a:p>
                      <a:pPr algn="ctr"/>
                      <a:r>
                        <a:rPr lang="en-US" sz="4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7682494"/>
                  </a:ext>
                </a:extLst>
              </a:tr>
            </a:tbl>
          </a:graphicData>
        </a:graphic>
      </p:graphicFrame>
      <p:sp>
        <p:nvSpPr>
          <p:cNvPr id="9" name="TextBox 8">
            <a:extLst>
              <a:ext uri="{FF2B5EF4-FFF2-40B4-BE49-F238E27FC236}">
                <a16:creationId xmlns:a16="http://schemas.microsoft.com/office/drawing/2014/main" id="{B25557A0-7160-F4F1-A4CF-541D8AD6D83A}"/>
              </a:ext>
            </a:extLst>
          </p:cNvPr>
          <p:cNvSpPr txBox="1"/>
          <p:nvPr/>
        </p:nvSpPr>
        <p:spPr>
          <a:xfrm>
            <a:off x="1905000" y="495300"/>
            <a:ext cx="10210800" cy="1323439"/>
          </a:xfrm>
          <a:prstGeom prst="rect">
            <a:avLst/>
          </a:prstGeom>
          <a:noFill/>
        </p:spPr>
        <p:txBody>
          <a:bodyPr wrap="square" rtlCol="0">
            <a:spAutoFit/>
          </a:bodyPr>
          <a:lstStyle/>
          <a:p>
            <a:r>
              <a:rPr lang="en-US" sz="4000" dirty="0" err="1">
                <a:solidFill>
                  <a:schemeClr val="bg1"/>
                </a:solidFill>
                <a:latin typeface="Times New Roman" panose="02020603050405020304" pitchFamily="18" charset="0"/>
                <a:cs typeface="Times New Roman" panose="02020603050405020304" pitchFamily="18" charset="0"/>
              </a:rPr>
              <a:t>Nhập</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vào</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các</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cặp</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đỉnh</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kèm</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theo</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trọng</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số</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giữa</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chúng</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sau</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đó</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sắp</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xếp</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theo</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thứ</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tự</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tăng</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dần</a:t>
            </a:r>
            <a:endParaRPr lang="en-US"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750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9F86AC-7F99-7380-789C-42769F75D1F5}"/>
              </a:ext>
            </a:extLst>
          </p:cNvPr>
          <p:cNvPicPr>
            <a:picLocks noChangeAspect="1"/>
          </p:cNvPicPr>
          <p:nvPr/>
        </p:nvPicPr>
        <p:blipFill>
          <a:blip r:embed="rId2"/>
          <a:stretch>
            <a:fillRect/>
          </a:stretch>
        </p:blipFill>
        <p:spPr>
          <a:xfrm>
            <a:off x="11658600" y="3848100"/>
            <a:ext cx="5134777" cy="2860804"/>
          </a:xfrm>
          <a:prstGeom prst="rect">
            <a:avLst/>
          </a:prstGeom>
        </p:spPr>
      </p:pic>
      <p:graphicFrame>
        <p:nvGraphicFramePr>
          <p:cNvPr id="8" name="Table 7">
            <a:extLst>
              <a:ext uri="{FF2B5EF4-FFF2-40B4-BE49-F238E27FC236}">
                <a16:creationId xmlns:a16="http://schemas.microsoft.com/office/drawing/2014/main" id="{D1BE7584-1D16-ED1E-CB99-CC7D8577F719}"/>
              </a:ext>
            </a:extLst>
          </p:cNvPr>
          <p:cNvGraphicFramePr>
            <a:graphicFrameLocks noGrp="1"/>
          </p:cNvGraphicFramePr>
          <p:nvPr>
            <p:extLst>
              <p:ext uri="{D42A27DB-BD31-4B8C-83A1-F6EECF244321}">
                <p14:modId xmlns:p14="http://schemas.microsoft.com/office/powerpoint/2010/main" val="745881615"/>
              </p:ext>
            </p:extLst>
          </p:nvPr>
        </p:nvGraphicFramePr>
        <p:xfrm>
          <a:off x="914400" y="904880"/>
          <a:ext cx="4680166" cy="6286962"/>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1370489825"/>
                    </a:ext>
                  </a:extLst>
                </a:gridCol>
                <a:gridCol w="2470366">
                  <a:extLst>
                    <a:ext uri="{9D8B030D-6E8A-4147-A177-3AD203B41FA5}">
                      <a16:colId xmlns:a16="http://schemas.microsoft.com/office/drawing/2014/main" val="4111099372"/>
                    </a:ext>
                  </a:extLst>
                </a:gridCol>
              </a:tblGrid>
              <a:tr h="678642">
                <a:tc>
                  <a:txBody>
                    <a:bodyPr/>
                    <a:lstStyle/>
                    <a:p>
                      <a:pPr algn="ctr"/>
                      <a:r>
                        <a:rPr lang="en-US" sz="2800" b="1" dirty="0" err="1">
                          <a:latin typeface="Times New Roman" panose="02020603050405020304" pitchFamily="18" charset="0"/>
                          <a:cs typeface="Times New Roman" panose="02020603050405020304" pitchFamily="18" charset="0"/>
                        </a:rPr>
                        <a:t>Cặp</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cạnh</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err="1">
                          <a:latin typeface="Times New Roman" panose="02020603050405020304" pitchFamily="18" charset="0"/>
                          <a:cs typeface="Times New Roman" panose="02020603050405020304" pitchFamily="18" charset="0"/>
                        </a:rPr>
                        <a:t>Trọng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số</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659252">
                <a:tc>
                  <a:txBody>
                    <a:bodyPr/>
                    <a:lstStyle/>
                    <a:p>
                      <a:pPr algn="ctr"/>
                      <a:r>
                        <a:rPr lang="en-US" sz="4000"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152751"/>
                  </a:ext>
                </a:extLst>
              </a:tr>
              <a:tr h="659252">
                <a:tc>
                  <a:txBody>
                    <a:bodyPr/>
                    <a:lstStyle/>
                    <a:p>
                      <a:pPr algn="ctr"/>
                      <a:r>
                        <a:rPr lang="en-US" sz="4000" dirty="0"/>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330121"/>
                  </a:ext>
                </a:extLst>
              </a:tr>
              <a:tr h="659252">
                <a:tc>
                  <a:txBody>
                    <a:bodyPr/>
                    <a:lstStyle/>
                    <a:p>
                      <a:pPr algn="ctr"/>
                      <a:r>
                        <a:rPr lang="en-US" sz="40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160904"/>
                  </a:ext>
                </a:extLst>
              </a:tr>
              <a:tr h="659252">
                <a:tc>
                  <a:txBody>
                    <a:bodyPr/>
                    <a:lstStyle/>
                    <a:p>
                      <a:pPr algn="ctr"/>
                      <a:r>
                        <a:rPr lang="en-US" sz="4000"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476928"/>
                  </a:ext>
                </a:extLst>
              </a:tr>
              <a:tr h="659252">
                <a:tc>
                  <a:txBody>
                    <a:bodyPr/>
                    <a:lstStyle/>
                    <a:p>
                      <a:pPr algn="ctr"/>
                      <a:r>
                        <a:rPr lang="en-US" sz="4000" dirty="0"/>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363845"/>
                  </a:ext>
                </a:extLst>
              </a:tr>
              <a:tr h="659252">
                <a:tc>
                  <a:txBody>
                    <a:bodyPr/>
                    <a:lstStyle/>
                    <a:p>
                      <a:pPr algn="ctr"/>
                      <a:r>
                        <a:rPr lang="en-US" sz="4000"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922003"/>
                  </a:ext>
                </a:extLst>
              </a:tr>
              <a:tr h="659252">
                <a:tc>
                  <a:txBody>
                    <a:bodyPr/>
                    <a:lstStyle/>
                    <a:p>
                      <a:pPr algn="ctr"/>
                      <a:r>
                        <a:rPr lang="en-US" sz="4000" dirty="0"/>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2265105"/>
                  </a:ext>
                </a:extLst>
              </a:tr>
              <a:tr h="659252">
                <a:tc>
                  <a:txBody>
                    <a:bodyPr/>
                    <a:lstStyle/>
                    <a:p>
                      <a:pPr algn="ctr"/>
                      <a:r>
                        <a:rPr lang="en-US" sz="4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7682494"/>
                  </a:ext>
                </a:extLst>
              </a:tr>
            </a:tbl>
          </a:graphicData>
        </a:graphic>
      </p:graphicFrame>
      <p:graphicFrame>
        <p:nvGraphicFramePr>
          <p:cNvPr id="2" name="Table 1">
            <a:extLst>
              <a:ext uri="{FF2B5EF4-FFF2-40B4-BE49-F238E27FC236}">
                <a16:creationId xmlns:a16="http://schemas.microsoft.com/office/drawing/2014/main" id="{A41C8355-491C-D8C1-1292-24FF4B86CF77}"/>
              </a:ext>
            </a:extLst>
          </p:cNvPr>
          <p:cNvGraphicFramePr>
            <a:graphicFrameLocks noGrp="1"/>
          </p:cNvGraphicFramePr>
          <p:nvPr>
            <p:extLst>
              <p:ext uri="{D42A27DB-BD31-4B8C-83A1-F6EECF244321}">
                <p14:modId xmlns:p14="http://schemas.microsoft.com/office/powerpoint/2010/main" val="2883014639"/>
              </p:ext>
            </p:extLst>
          </p:nvPr>
        </p:nvGraphicFramePr>
        <p:xfrm>
          <a:off x="6096000" y="90488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257569206"/>
                    </a:ext>
                  </a:extLst>
                </a:gridCol>
                <a:gridCol w="1752600">
                  <a:extLst>
                    <a:ext uri="{9D8B030D-6E8A-4147-A177-3AD203B41FA5}">
                      <a16:colId xmlns:a16="http://schemas.microsoft.com/office/drawing/2014/main" val="3968923521"/>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2155772"/>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568495"/>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9551497"/>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740145"/>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1419096"/>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7101565"/>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021738"/>
                  </a:ext>
                </a:extLst>
              </a:tr>
            </a:tbl>
          </a:graphicData>
        </a:graphic>
      </p:graphicFrame>
      <p:sp>
        <p:nvSpPr>
          <p:cNvPr id="4" name="TextBox 3">
            <a:extLst>
              <a:ext uri="{FF2B5EF4-FFF2-40B4-BE49-F238E27FC236}">
                <a16:creationId xmlns:a16="http://schemas.microsoft.com/office/drawing/2014/main" id="{8F68CC4A-E555-4EEE-E752-F494696BE1D1}"/>
              </a:ext>
            </a:extLst>
          </p:cNvPr>
          <p:cNvSpPr txBox="1"/>
          <p:nvPr/>
        </p:nvSpPr>
        <p:spPr>
          <a:xfrm>
            <a:off x="10363200" y="1417990"/>
            <a:ext cx="6667500" cy="1569660"/>
          </a:xfrm>
          <a:prstGeom prst="rect">
            <a:avLst/>
          </a:prstGeom>
          <a:noFill/>
        </p:spPr>
        <p:txBody>
          <a:bodyPr wrap="square" rtlCol="0">
            <a:spAutoFit/>
          </a:bodyPr>
          <a:lstStyle/>
          <a:p>
            <a:r>
              <a:rPr lang="en-US" sz="3200" dirty="0" err="1">
                <a:solidFill>
                  <a:schemeClr val="bg1"/>
                </a:solidFill>
              </a:rPr>
              <a:t>Xét</a:t>
            </a:r>
            <a:r>
              <a:rPr lang="en-US" sz="3200" dirty="0">
                <a:solidFill>
                  <a:schemeClr val="bg1"/>
                </a:solidFill>
              </a:rPr>
              <a:t> </a:t>
            </a:r>
            <a:r>
              <a:rPr lang="en-US" sz="3200" dirty="0" err="1">
                <a:solidFill>
                  <a:schemeClr val="bg1"/>
                </a:solidFill>
              </a:rPr>
              <a:t>cặp</a:t>
            </a:r>
            <a:r>
              <a:rPr lang="en-US" sz="3200" dirty="0">
                <a:solidFill>
                  <a:schemeClr val="bg1"/>
                </a:solidFill>
              </a:rPr>
              <a:t> </a:t>
            </a:r>
            <a:r>
              <a:rPr lang="en-US" sz="3200" dirty="0" err="1">
                <a:solidFill>
                  <a:schemeClr val="bg1"/>
                </a:solidFill>
              </a:rPr>
              <a:t>đỉnh</a:t>
            </a:r>
            <a:r>
              <a:rPr lang="en-US" sz="3200" dirty="0">
                <a:solidFill>
                  <a:schemeClr val="bg1"/>
                </a:solidFill>
              </a:rPr>
              <a:t> (2,3): parent[2] </a:t>
            </a:r>
            <a:r>
              <a:rPr lang="en-US" sz="3200" dirty="0" err="1">
                <a:solidFill>
                  <a:schemeClr val="bg1"/>
                </a:solidFill>
              </a:rPr>
              <a:t>khác</a:t>
            </a:r>
            <a:r>
              <a:rPr lang="en-US" sz="3200" dirty="0">
                <a:solidFill>
                  <a:schemeClr val="bg1"/>
                </a:solidFill>
              </a:rPr>
              <a:t> parent[3],  </a:t>
            </a:r>
            <a:r>
              <a:rPr lang="en-US" sz="3200" dirty="0" err="1">
                <a:solidFill>
                  <a:schemeClr val="bg1"/>
                </a:solidFill>
              </a:rPr>
              <a:t>nên</a:t>
            </a:r>
            <a:r>
              <a:rPr lang="en-US" sz="3200" dirty="0">
                <a:solidFill>
                  <a:schemeClr val="bg1"/>
                </a:solidFill>
              </a:rPr>
              <a:t> </a:t>
            </a:r>
            <a:r>
              <a:rPr lang="en-US" sz="3200" dirty="0" err="1">
                <a:solidFill>
                  <a:schemeClr val="bg1"/>
                </a:solidFill>
              </a:rPr>
              <a:t>tiến</a:t>
            </a:r>
            <a:r>
              <a:rPr lang="en-US" sz="3200" dirty="0">
                <a:solidFill>
                  <a:schemeClr val="bg1"/>
                </a:solidFill>
              </a:rPr>
              <a:t> </a:t>
            </a:r>
            <a:r>
              <a:rPr lang="en-US" sz="3200" dirty="0" err="1">
                <a:solidFill>
                  <a:schemeClr val="bg1"/>
                </a:solidFill>
              </a:rPr>
              <a:t>hành</a:t>
            </a:r>
            <a:r>
              <a:rPr lang="en-US" sz="3200" dirty="0">
                <a:solidFill>
                  <a:schemeClr val="bg1"/>
                </a:solidFill>
              </a:rPr>
              <a:t> </a:t>
            </a:r>
            <a:r>
              <a:rPr lang="en-US" sz="3200" dirty="0" err="1">
                <a:solidFill>
                  <a:schemeClr val="bg1"/>
                </a:solidFill>
              </a:rPr>
              <a:t>đặt</a:t>
            </a:r>
            <a:r>
              <a:rPr lang="en-US" sz="3200" dirty="0">
                <a:solidFill>
                  <a:schemeClr val="bg1"/>
                </a:solidFill>
              </a:rPr>
              <a:t> parent[3]=2, </a:t>
            </a:r>
            <a:r>
              <a:rPr lang="en-US" sz="3200" dirty="0" err="1">
                <a:solidFill>
                  <a:schemeClr val="bg1"/>
                </a:solidFill>
              </a:rPr>
              <a:t>sz</a:t>
            </a:r>
            <a:r>
              <a:rPr lang="en-US" sz="3200" dirty="0">
                <a:solidFill>
                  <a:schemeClr val="bg1"/>
                </a:solidFill>
              </a:rPr>
              <a:t>[2]=</a:t>
            </a:r>
            <a:r>
              <a:rPr lang="en-US" sz="3200" dirty="0" err="1">
                <a:solidFill>
                  <a:schemeClr val="bg1"/>
                </a:solidFill>
              </a:rPr>
              <a:t>sz</a:t>
            </a:r>
            <a:r>
              <a:rPr lang="en-US" sz="3200" dirty="0">
                <a:solidFill>
                  <a:schemeClr val="bg1"/>
                </a:solidFill>
              </a:rPr>
              <a:t>[2]+</a:t>
            </a:r>
            <a:r>
              <a:rPr lang="en-US" sz="3200" dirty="0" err="1">
                <a:solidFill>
                  <a:schemeClr val="bg1"/>
                </a:solidFill>
              </a:rPr>
              <a:t>sz</a:t>
            </a:r>
            <a:r>
              <a:rPr lang="en-US" sz="3200" dirty="0">
                <a:solidFill>
                  <a:schemeClr val="bg1"/>
                </a:solidFill>
              </a:rPr>
              <a:t>[3]=1+1=2.</a:t>
            </a:r>
            <a:endParaRPr lang="en-US" sz="3200" dirty="0"/>
          </a:p>
        </p:txBody>
      </p:sp>
      <p:graphicFrame>
        <p:nvGraphicFramePr>
          <p:cNvPr id="5" name="Table 4">
            <a:extLst>
              <a:ext uri="{FF2B5EF4-FFF2-40B4-BE49-F238E27FC236}">
                <a16:creationId xmlns:a16="http://schemas.microsoft.com/office/drawing/2014/main" id="{4B9965DF-1756-CF2A-5CA1-38D7450B1088}"/>
              </a:ext>
            </a:extLst>
          </p:cNvPr>
          <p:cNvGraphicFramePr>
            <a:graphicFrameLocks noGrp="1"/>
          </p:cNvGraphicFramePr>
          <p:nvPr>
            <p:extLst>
              <p:ext uri="{D42A27DB-BD31-4B8C-83A1-F6EECF244321}">
                <p14:modId xmlns:p14="http://schemas.microsoft.com/office/powerpoint/2010/main" val="2596907252"/>
              </p:ext>
            </p:extLst>
          </p:nvPr>
        </p:nvGraphicFramePr>
        <p:xfrm>
          <a:off x="6096000" y="90488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30742026"/>
                    </a:ext>
                  </a:extLst>
                </a:gridCol>
                <a:gridCol w="1752600">
                  <a:extLst>
                    <a:ext uri="{9D8B030D-6E8A-4147-A177-3AD203B41FA5}">
                      <a16:colId xmlns:a16="http://schemas.microsoft.com/office/drawing/2014/main" val="3608909860"/>
                    </a:ext>
                  </a:extLst>
                </a:gridCol>
              </a:tblGrid>
              <a:tr h="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278904"/>
                  </a:ext>
                </a:extLst>
              </a:tr>
              <a:tr h="370840">
                <a:tc>
                  <a:txBody>
                    <a:bodyPr/>
                    <a:lstStyle/>
                    <a:p>
                      <a:pPr algn="ctr"/>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4077711"/>
                  </a:ext>
                </a:extLst>
              </a:tr>
              <a:tr h="370840">
                <a:tc>
                  <a:txBody>
                    <a:bodyPr/>
                    <a:lstStyle/>
                    <a:p>
                      <a:pPr algn="ctr"/>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952068"/>
                  </a:ext>
                </a:extLst>
              </a:tr>
              <a:tr h="370840">
                <a:tc>
                  <a:txBody>
                    <a:bodyPr/>
                    <a:lstStyle/>
                    <a:p>
                      <a:pPr algn="ctr"/>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8410127"/>
                  </a:ext>
                </a:extLst>
              </a:tr>
              <a:tr h="370840">
                <a:tc>
                  <a:txBody>
                    <a:bodyPr/>
                    <a:lstStyle/>
                    <a:p>
                      <a:pPr algn="ctr"/>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0983060"/>
                  </a:ext>
                </a:extLst>
              </a:tr>
              <a:tr h="370840">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4626888"/>
                  </a:ext>
                </a:extLst>
              </a:tr>
              <a:tr h="370840">
                <a:tc>
                  <a:txBody>
                    <a:bodyPr/>
                    <a:lstStyle/>
                    <a:p>
                      <a:pPr algn="ctr"/>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169206"/>
                  </a:ext>
                </a:extLst>
              </a:tr>
            </a:tbl>
          </a:graphicData>
        </a:graphic>
      </p:graphicFrame>
      <p:graphicFrame>
        <p:nvGraphicFramePr>
          <p:cNvPr id="10" name="Table 9">
            <a:extLst>
              <a:ext uri="{FF2B5EF4-FFF2-40B4-BE49-F238E27FC236}">
                <a16:creationId xmlns:a16="http://schemas.microsoft.com/office/drawing/2014/main" id="{39587783-FEFE-7301-33FF-38375D665A57}"/>
              </a:ext>
            </a:extLst>
          </p:cNvPr>
          <p:cNvGraphicFramePr>
            <a:graphicFrameLocks noGrp="1"/>
          </p:cNvGraphicFramePr>
          <p:nvPr>
            <p:extLst>
              <p:ext uri="{D42A27DB-BD31-4B8C-83A1-F6EECF244321}">
                <p14:modId xmlns:p14="http://schemas.microsoft.com/office/powerpoint/2010/main" val="3724345720"/>
              </p:ext>
            </p:extLst>
          </p:nvPr>
        </p:nvGraphicFramePr>
        <p:xfrm>
          <a:off x="6096000" y="5104221"/>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30742026"/>
                    </a:ext>
                  </a:extLst>
                </a:gridCol>
                <a:gridCol w="1752600">
                  <a:extLst>
                    <a:ext uri="{9D8B030D-6E8A-4147-A177-3AD203B41FA5}">
                      <a16:colId xmlns:a16="http://schemas.microsoft.com/office/drawing/2014/main" val="3608909860"/>
                    </a:ext>
                  </a:extLst>
                </a:gridCol>
              </a:tblGrid>
              <a:tr h="370840">
                <a:tc>
                  <a:txBody>
                    <a:bodyPr/>
                    <a:lstStyle/>
                    <a:p>
                      <a:pPr algn="ctr"/>
                      <a:r>
                        <a:rPr lang="en-US" sz="2800" dirty="0">
                          <a:latin typeface="Times New Roman" panose="02020603050405020304" pitchFamily="18" charset="0"/>
                          <a:cs typeface="Times New Roman" panose="02020603050405020304" pitchFamily="18" charset="0"/>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err="1">
                          <a:latin typeface="Times New Roman" panose="02020603050405020304" pitchFamily="18" charset="0"/>
                          <a:cs typeface="Times New Roman" panose="02020603050405020304" pitchFamily="18" charset="0"/>
                        </a:rPr>
                        <a:t>sz</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278904"/>
                  </a:ext>
                </a:extLst>
              </a:tr>
              <a:tr h="370840">
                <a:tc>
                  <a:txBody>
                    <a:bodyPr/>
                    <a:lstStyle/>
                    <a:p>
                      <a:pPr algn="ctr"/>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4077711"/>
                  </a:ext>
                </a:extLst>
              </a:tr>
              <a:tr h="370840">
                <a:tc>
                  <a:txBody>
                    <a:bodyPr/>
                    <a:lstStyle/>
                    <a:p>
                      <a:pPr algn="ctr"/>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952068"/>
                  </a:ext>
                </a:extLst>
              </a:tr>
              <a:tr h="370840">
                <a:tc>
                  <a:txBody>
                    <a:bodyPr/>
                    <a:lstStyle/>
                    <a:p>
                      <a:pPr algn="ctr"/>
                      <a:r>
                        <a:rPr lang="en-US" sz="2800" b="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8410127"/>
                  </a:ext>
                </a:extLst>
              </a:tr>
              <a:tr h="370840">
                <a:tc>
                  <a:txBody>
                    <a:bodyPr/>
                    <a:lstStyle/>
                    <a:p>
                      <a:pPr algn="ctr"/>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0983060"/>
                  </a:ext>
                </a:extLst>
              </a:tr>
              <a:tr h="370840">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4626888"/>
                  </a:ext>
                </a:extLst>
              </a:tr>
              <a:tr h="370840">
                <a:tc>
                  <a:txBody>
                    <a:bodyPr/>
                    <a:lstStyle/>
                    <a:p>
                      <a:pPr algn="ctr"/>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169206"/>
                  </a:ext>
                </a:extLst>
              </a:tr>
            </a:tbl>
          </a:graphicData>
        </a:graphic>
      </p:graphicFrame>
      <p:pic>
        <p:nvPicPr>
          <p:cNvPr id="12" name="Picture 11" descr="A diagram of a triangle with numbers and lines with Silverstone Circuit in the background&#10;&#10;Description automatically generated">
            <a:extLst>
              <a:ext uri="{FF2B5EF4-FFF2-40B4-BE49-F238E27FC236}">
                <a16:creationId xmlns:a16="http://schemas.microsoft.com/office/drawing/2014/main" id="{88AFB4E8-A963-5B87-AF0C-763028BD8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799" y="6917781"/>
            <a:ext cx="5562601" cy="3145683"/>
          </a:xfrm>
          <a:prstGeom prst="rect">
            <a:avLst/>
          </a:prstGeom>
        </p:spPr>
      </p:pic>
    </p:spTree>
    <p:extLst>
      <p:ext uri="{BB962C8B-B14F-4D97-AF65-F5344CB8AC3E}">
        <p14:creationId xmlns:p14="http://schemas.microsoft.com/office/powerpoint/2010/main" val="142069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pSp>
        <p:nvGrpSpPr>
          <p:cNvPr id="2" name="Group 2"/>
          <p:cNvGrpSpPr/>
          <p:nvPr/>
        </p:nvGrpSpPr>
        <p:grpSpPr>
          <a:xfrm>
            <a:off x="-4381827" y="1449446"/>
            <a:ext cx="7388109" cy="7388109"/>
            <a:chOff x="0" y="0"/>
            <a:chExt cx="9850812" cy="9850812"/>
          </a:xfrm>
        </p:grpSpPr>
        <p:sp>
          <p:nvSpPr>
            <p:cNvPr id="3" name="Freeform 3"/>
            <p:cNvSpPr/>
            <p:nvPr/>
          </p:nvSpPr>
          <p:spPr>
            <a:xfrm rot="-5400000">
              <a:off x="0" y="0"/>
              <a:ext cx="9850812" cy="9850812"/>
            </a:xfrm>
            <a:custGeom>
              <a:avLst/>
              <a:gdLst/>
              <a:ahLst/>
              <a:cxnLst/>
              <a:rect l="l" t="t" r="r" b="b"/>
              <a:pathLst>
                <a:path w="9850812" h="9850812">
                  <a:moveTo>
                    <a:pt x="0" y="0"/>
                  </a:moveTo>
                  <a:lnTo>
                    <a:pt x="9850812" y="0"/>
                  </a:lnTo>
                  <a:lnTo>
                    <a:pt x="9850812" y="9850812"/>
                  </a:lnTo>
                  <a:lnTo>
                    <a:pt x="0" y="98508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1142" y="41142"/>
              <a:ext cx="9768527" cy="9768527"/>
            </a:xfrm>
            <a:custGeom>
              <a:avLst/>
              <a:gdLst/>
              <a:ahLst/>
              <a:cxnLst/>
              <a:rect l="l" t="t" r="r" b="b"/>
              <a:pathLst>
                <a:path w="9768527" h="9768527">
                  <a:moveTo>
                    <a:pt x="0" y="0"/>
                  </a:moveTo>
                  <a:lnTo>
                    <a:pt x="9768527" y="0"/>
                  </a:lnTo>
                  <a:lnTo>
                    <a:pt x="9768527" y="9768527"/>
                  </a:lnTo>
                  <a:lnTo>
                    <a:pt x="0" y="97685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5" name="Group 5"/>
          <p:cNvGrpSpPr/>
          <p:nvPr/>
        </p:nvGrpSpPr>
        <p:grpSpPr>
          <a:xfrm>
            <a:off x="1028700" y="9067800"/>
            <a:ext cx="1400283" cy="190500"/>
            <a:chOff x="0" y="0"/>
            <a:chExt cx="1867044" cy="254000"/>
          </a:xfrm>
        </p:grpSpPr>
        <p:sp>
          <p:nvSpPr>
            <p:cNvPr id="6" name="Freeform 6"/>
            <p:cNvSpPr/>
            <p:nvPr/>
          </p:nvSpPr>
          <p:spPr>
            <a:xfrm>
              <a:off x="1292147" y="0"/>
              <a:ext cx="574897" cy="254000"/>
            </a:xfrm>
            <a:custGeom>
              <a:avLst/>
              <a:gdLst/>
              <a:ahLst/>
              <a:cxnLst/>
              <a:rect l="l" t="t" r="r" b="b"/>
              <a:pathLst>
                <a:path w="574897" h="254000">
                  <a:moveTo>
                    <a:pt x="0" y="0"/>
                  </a:moveTo>
                  <a:lnTo>
                    <a:pt x="574897" y="0"/>
                  </a:lnTo>
                  <a:lnTo>
                    <a:pt x="574897" y="254000"/>
                  </a:lnTo>
                  <a:lnTo>
                    <a:pt x="0" y="254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0" y="0"/>
              <a:ext cx="574897" cy="254000"/>
            </a:xfrm>
            <a:custGeom>
              <a:avLst/>
              <a:gdLst/>
              <a:ahLst/>
              <a:cxnLst/>
              <a:rect l="l" t="t" r="r" b="b"/>
              <a:pathLst>
                <a:path w="574897" h="254000">
                  <a:moveTo>
                    <a:pt x="0" y="0"/>
                  </a:moveTo>
                  <a:lnTo>
                    <a:pt x="574897" y="0"/>
                  </a:lnTo>
                  <a:lnTo>
                    <a:pt x="574897" y="254000"/>
                  </a:lnTo>
                  <a:lnTo>
                    <a:pt x="0" y="254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8" name="AutoShape 8"/>
          <p:cNvSpPr/>
          <p:nvPr/>
        </p:nvSpPr>
        <p:spPr>
          <a:xfrm>
            <a:off x="16174134" y="-216822"/>
            <a:ext cx="9525" cy="10503822"/>
          </a:xfrm>
          <a:prstGeom prst="rect">
            <a:avLst/>
          </a:prstGeom>
          <a:solidFill>
            <a:srgbClr val="FFFFFF"/>
          </a:solidFill>
        </p:spPr>
        <p:txBody>
          <a:bodyPr/>
          <a:lstStyle/>
          <a:p>
            <a:endParaRPr lang="en-US"/>
          </a:p>
        </p:txBody>
      </p:sp>
      <p:sp>
        <p:nvSpPr>
          <p:cNvPr id="9" name="AutoShape 9"/>
          <p:cNvSpPr/>
          <p:nvPr/>
        </p:nvSpPr>
        <p:spPr>
          <a:xfrm>
            <a:off x="3568118" y="-216822"/>
            <a:ext cx="9525" cy="10503822"/>
          </a:xfrm>
          <a:prstGeom prst="rect">
            <a:avLst/>
          </a:prstGeom>
          <a:solidFill>
            <a:srgbClr val="FFFFFF"/>
          </a:solidFill>
        </p:spPr>
        <p:txBody>
          <a:bodyPr/>
          <a:lstStyle/>
          <a:p>
            <a:endParaRPr lang="en-US"/>
          </a:p>
        </p:txBody>
      </p:sp>
      <p:sp>
        <p:nvSpPr>
          <p:cNvPr id="10" name="Freeform 10"/>
          <p:cNvSpPr/>
          <p:nvPr/>
        </p:nvSpPr>
        <p:spPr>
          <a:xfrm>
            <a:off x="1028700" y="1028700"/>
            <a:ext cx="453254" cy="453254"/>
          </a:xfrm>
          <a:custGeom>
            <a:avLst/>
            <a:gdLst/>
            <a:ahLst/>
            <a:cxnLst/>
            <a:rect l="l" t="t" r="r" b="b"/>
            <a:pathLst>
              <a:path w="453254" h="453254">
                <a:moveTo>
                  <a:pt x="0" y="0"/>
                </a:moveTo>
                <a:lnTo>
                  <a:pt x="453254" y="0"/>
                </a:lnTo>
                <a:lnTo>
                  <a:pt x="453254" y="453254"/>
                </a:lnTo>
                <a:lnTo>
                  <a:pt x="0" y="4532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5297538" y="2053255"/>
            <a:ext cx="9631805" cy="1444771"/>
          </a:xfrm>
          <a:custGeom>
            <a:avLst/>
            <a:gdLst/>
            <a:ahLst/>
            <a:cxnLst/>
            <a:rect l="l" t="t" r="r" b="b"/>
            <a:pathLst>
              <a:path w="9631805" h="1444771">
                <a:moveTo>
                  <a:pt x="0" y="0"/>
                </a:moveTo>
                <a:lnTo>
                  <a:pt x="9631804" y="0"/>
                </a:lnTo>
                <a:lnTo>
                  <a:pt x="9631804" y="1444771"/>
                </a:lnTo>
                <a:lnTo>
                  <a:pt x="0" y="1444771"/>
                </a:lnTo>
                <a:lnTo>
                  <a:pt x="0" y="0"/>
                </a:lnTo>
                <a:close/>
              </a:path>
            </a:pathLst>
          </a:custGeom>
          <a:blipFill>
            <a:blip r:embed="rId10"/>
            <a:stretch>
              <a:fillRect/>
            </a:stretch>
          </a:blipFill>
        </p:spPr>
        <p:txBody>
          <a:bodyPr/>
          <a:lstStyle/>
          <a:p>
            <a:endParaRPr lang="en-US"/>
          </a:p>
        </p:txBody>
      </p:sp>
      <p:sp>
        <p:nvSpPr>
          <p:cNvPr id="12" name="TextBox 12"/>
          <p:cNvSpPr txBox="1"/>
          <p:nvPr/>
        </p:nvSpPr>
        <p:spPr>
          <a:xfrm>
            <a:off x="16697170" y="1075482"/>
            <a:ext cx="1124259" cy="795553"/>
          </a:xfrm>
          <a:prstGeom prst="rect">
            <a:avLst/>
          </a:prstGeom>
        </p:spPr>
        <p:txBody>
          <a:bodyPr lIns="0" tIns="0" rIns="0" bIns="0" rtlCol="0" anchor="t">
            <a:spAutoFit/>
          </a:bodyPr>
          <a:lstStyle/>
          <a:p>
            <a:pPr algn="ctr">
              <a:lnSpc>
                <a:spcPts val="6160"/>
              </a:lnSpc>
            </a:pPr>
            <a:r>
              <a:rPr lang="en-US" sz="5600">
                <a:solidFill>
                  <a:srgbClr val="FFFFFF"/>
                </a:solidFill>
                <a:latin typeface="Big Shoulders Display"/>
              </a:rPr>
              <a:t>002</a:t>
            </a:r>
          </a:p>
        </p:txBody>
      </p:sp>
      <p:sp>
        <p:nvSpPr>
          <p:cNvPr id="13" name="TextBox 13"/>
          <p:cNvSpPr txBox="1"/>
          <p:nvPr/>
        </p:nvSpPr>
        <p:spPr>
          <a:xfrm>
            <a:off x="693910" y="2412769"/>
            <a:ext cx="2666468" cy="5343525"/>
          </a:xfrm>
          <a:prstGeom prst="rect">
            <a:avLst/>
          </a:prstGeom>
        </p:spPr>
        <p:txBody>
          <a:bodyPr lIns="0" tIns="0" rIns="0" bIns="0" rtlCol="0" anchor="t">
            <a:spAutoFit/>
          </a:bodyPr>
          <a:lstStyle/>
          <a:p>
            <a:pPr algn="l">
              <a:lnSpc>
                <a:spcPts val="10560"/>
              </a:lnSpc>
            </a:pPr>
            <a:r>
              <a:rPr lang="en-US" sz="8800">
                <a:solidFill>
                  <a:srgbClr val="FFFFFF"/>
                </a:solidFill>
                <a:latin typeface="Big Shoulders Display Bold"/>
              </a:rPr>
              <a:t>Ý TƯỞNG THUẬT TOÁN</a:t>
            </a:r>
          </a:p>
        </p:txBody>
      </p:sp>
      <p:sp>
        <p:nvSpPr>
          <p:cNvPr id="14" name="TextBox 14"/>
          <p:cNvSpPr txBox="1"/>
          <p:nvPr/>
        </p:nvSpPr>
        <p:spPr>
          <a:xfrm>
            <a:off x="3902067" y="639579"/>
            <a:ext cx="11429678" cy="1143000"/>
          </a:xfrm>
          <a:prstGeom prst="rect">
            <a:avLst/>
          </a:prstGeom>
        </p:spPr>
        <p:txBody>
          <a:bodyPr lIns="0" tIns="0" rIns="0" bIns="0" rtlCol="0" anchor="t">
            <a:spAutoFit/>
          </a:bodyPr>
          <a:lstStyle/>
          <a:p>
            <a:pPr algn="just">
              <a:lnSpc>
                <a:spcPts val="4545"/>
              </a:lnSpc>
            </a:pPr>
            <a:r>
              <a:rPr lang="en-US" sz="3788">
                <a:solidFill>
                  <a:srgbClr val="FFFFFF"/>
                </a:solidFill>
                <a:latin typeface="Livvic"/>
              </a:rPr>
              <a:t>Hàm d(u) dùng để lưu trữ độ dài đường đi (khoảng cách) ngắn nhất từ đỉnh nguồn s đến đỉnh u.</a:t>
            </a:r>
          </a:p>
        </p:txBody>
      </p:sp>
      <p:sp>
        <p:nvSpPr>
          <p:cNvPr id="15" name="TextBox 15"/>
          <p:cNvSpPr txBox="1"/>
          <p:nvPr/>
        </p:nvSpPr>
        <p:spPr>
          <a:xfrm>
            <a:off x="3902067" y="3764726"/>
            <a:ext cx="11947643" cy="5715000"/>
          </a:xfrm>
          <a:prstGeom prst="rect">
            <a:avLst/>
          </a:prstGeom>
        </p:spPr>
        <p:txBody>
          <a:bodyPr lIns="0" tIns="0" rIns="0" bIns="0" rtlCol="0" anchor="t">
            <a:spAutoFit/>
          </a:bodyPr>
          <a:lstStyle/>
          <a:p>
            <a:pPr algn="just">
              <a:lnSpc>
                <a:spcPts val="4548"/>
              </a:lnSpc>
            </a:pPr>
            <a:r>
              <a:rPr lang="en-US" sz="3790">
                <a:solidFill>
                  <a:srgbClr val="FFFFFF"/>
                </a:solidFill>
                <a:latin typeface="Livvic"/>
                <a:ea typeface="Livvic"/>
              </a:rPr>
              <a:t>▪Đặt khoảng cách từ đỉnh </a:t>
            </a:r>
            <a:r>
              <a:rPr lang="en-US" sz="3790">
                <a:solidFill>
                  <a:srgbClr val="FFFFFF"/>
                </a:solidFill>
                <a:latin typeface="Livvic Bold"/>
              </a:rPr>
              <a:t>nguồn s đến chính nó là 0 và đến tất cả các đỉnh khác là vô cùng.</a:t>
            </a:r>
          </a:p>
          <a:p>
            <a:pPr algn="just">
              <a:lnSpc>
                <a:spcPts val="4548"/>
              </a:lnSpc>
            </a:pPr>
            <a:endParaRPr lang="en-US" sz="3790">
              <a:solidFill>
                <a:srgbClr val="FFFFFF"/>
              </a:solidFill>
              <a:latin typeface="Livvic Bold"/>
            </a:endParaRPr>
          </a:p>
          <a:p>
            <a:pPr algn="just">
              <a:lnSpc>
                <a:spcPts val="4548"/>
              </a:lnSpc>
            </a:pPr>
            <a:r>
              <a:rPr lang="en-US" sz="3790">
                <a:solidFill>
                  <a:srgbClr val="FFFFFF"/>
                </a:solidFill>
                <a:latin typeface="Livvic"/>
                <a:ea typeface="Livvic"/>
              </a:rPr>
              <a:t>▪ Tiến hành lặp cho đến khi tất cả các đỉnh đã được xác định khoảng cách ngắn nhất từ s hoặc không còn đỉnh nào có thể đạt tới từ s.</a:t>
            </a:r>
          </a:p>
          <a:p>
            <a:pPr algn="just">
              <a:lnSpc>
                <a:spcPts val="4548"/>
              </a:lnSpc>
            </a:pPr>
            <a:endParaRPr lang="en-US" sz="3790">
              <a:solidFill>
                <a:srgbClr val="FFFFFF"/>
              </a:solidFill>
              <a:latin typeface="Livvic"/>
              <a:ea typeface="Livvic"/>
            </a:endParaRPr>
          </a:p>
          <a:p>
            <a:pPr algn="just">
              <a:lnSpc>
                <a:spcPts val="4548"/>
              </a:lnSpc>
            </a:pPr>
            <a:r>
              <a:rPr lang="en-US" sz="3790">
                <a:solidFill>
                  <a:srgbClr val="FFFFFF"/>
                </a:solidFill>
                <a:latin typeface="Livvic"/>
                <a:ea typeface="Livvic"/>
              </a:rPr>
              <a:t>▪ Mỗi lần lặp, chọn đỉnh p chưa đi qua có giá trị d(p) nhỏ nhất, cập nhật khoảng cách của các đỉnh kề thông qua đỉnh được chọn p.</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D1BE7584-1D16-ED1E-CB99-CC7D8577F719}"/>
              </a:ext>
            </a:extLst>
          </p:cNvPr>
          <p:cNvGraphicFramePr>
            <a:graphicFrameLocks noGrp="1"/>
          </p:cNvGraphicFramePr>
          <p:nvPr>
            <p:extLst>
              <p:ext uri="{D42A27DB-BD31-4B8C-83A1-F6EECF244321}">
                <p14:modId xmlns:p14="http://schemas.microsoft.com/office/powerpoint/2010/main" val="1427240315"/>
              </p:ext>
            </p:extLst>
          </p:nvPr>
        </p:nvGraphicFramePr>
        <p:xfrm>
          <a:off x="914400" y="904880"/>
          <a:ext cx="4680166" cy="6286962"/>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1370489825"/>
                    </a:ext>
                  </a:extLst>
                </a:gridCol>
                <a:gridCol w="2470366">
                  <a:extLst>
                    <a:ext uri="{9D8B030D-6E8A-4147-A177-3AD203B41FA5}">
                      <a16:colId xmlns:a16="http://schemas.microsoft.com/office/drawing/2014/main" val="4111099372"/>
                    </a:ext>
                  </a:extLst>
                </a:gridCol>
              </a:tblGrid>
              <a:tr h="678642">
                <a:tc>
                  <a:txBody>
                    <a:bodyPr/>
                    <a:lstStyle/>
                    <a:p>
                      <a:pPr algn="ctr"/>
                      <a:r>
                        <a:rPr lang="en-US" sz="2800" b="1" dirty="0" err="1">
                          <a:latin typeface="Times New Roman" panose="02020603050405020304" pitchFamily="18" charset="0"/>
                          <a:cs typeface="Times New Roman" panose="02020603050405020304" pitchFamily="18" charset="0"/>
                        </a:rPr>
                        <a:t>Cặp</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cạnh</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err="1">
                          <a:latin typeface="Times New Roman" panose="02020603050405020304" pitchFamily="18" charset="0"/>
                          <a:cs typeface="Times New Roman" panose="02020603050405020304" pitchFamily="18" charset="0"/>
                        </a:rPr>
                        <a:t>Trọng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số</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659252">
                <a:tc>
                  <a:txBody>
                    <a:bodyPr/>
                    <a:lstStyle/>
                    <a:p>
                      <a:pPr algn="ctr"/>
                      <a:r>
                        <a:rPr lang="en-US" sz="4000"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517152751"/>
                  </a:ext>
                </a:extLst>
              </a:tr>
              <a:tr h="659252">
                <a:tc>
                  <a:txBody>
                    <a:bodyPr/>
                    <a:lstStyle/>
                    <a:p>
                      <a:pPr algn="ctr"/>
                      <a:r>
                        <a:rPr lang="en-US" sz="4000" dirty="0"/>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330121"/>
                  </a:ext>
                </a:extLst>
              </a:tr>
              <a:tr h="659252">
                <a:tc>
                  <a:txBody>
                    <a:bodyPr/>
                    <a:lstStyle/>
                    <a:p>
                      <a:pPr algn="ctr"/>
                      <a:r>
                        <a:rPr lang="en-US" sz="40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160904"/>
                  </a:ext>
                </a:extLst>
              </a:tr>
              <a:tr h="659252">
                <a:tc>
                  <a:txBody>
                    <a:bodyPr/>
                    <a:lstStyle/>
                    <a:p>
                      <a:pPr algn="ctr"/>
                      <a:r>
                        <a:rPr lang="en-US" sz="4000"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476928"/>
                  </a:ext>
                </a:extLst>
              </a:tr>
              <a:tr h="659252">
                <a:tc>
                  <a:txBody>
                    <a:bodyPr/>
                    <a:lstStyle/>
                    <a:p>
                      <a:pPr algn="ctr"/>
                      <a:r>
                        <a:rPr lang="en-US" sz="4000" dirty="0"/>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363845"/>
                  </a:ext>
                </a:extLst>
              </a:tr>
              <a:tr h="659252">
                <a:tc>
                  <a:txBody>
                    <a:bodyPr/>
                    <a:lstStyle/>
                    <a:p>
                      <a:pPr algn="ctr"/>
                      <a:r>
                        <a:rPr lang="en-US" sz="4000"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922003"/>
                  </a:ext>
                </a:extLst>
              </a:tr>
              <a:tr h="659252">
                <a:tc>
                  <a:txBody>
                    <a:bodyPr/>
                    <a:lstStyle/>
                    <a:p>
                      <a:pPr algn="ctr"/>
                      <a:r>
                        <a:rPr lang="en-US" sz="4000" dirty="0"/>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2265105"/>
                  </a:ext>
                </a:extLst>
              </a:tr>
              <a:tr h="659252">
                <a:tc>
                  <a:txBody>
                    <a:bodyPr/>
                    <a:lstStyle/>
                    <a:p>
                      <a:pPr algn="ctr"/>
                      <a:r>
                        <a:rPr lang="en-US" sz="4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7682494"/>
                  </a:ext>
                </a:extLst>
              </a:tr>
            </a:tbl>
          </a:graphicData>
        </a:graphic>
      </p:graphicFrame>
      <p:graphicFrame>
        <p:nvGraphicFramePr>
          <p:cNvPr id="2" name="Table 1">
            <a:extLst>
              <a:ext uri="{FF2B5EF4-FFF2-40B4-BE49-F238E27FC236}">
                <a16:creationId xmlns:a16="http://schemas.microsoft.com/office/drawing/2014/main" id="{A41C8355-491C-D8C1-1292-24FF4B86CF77}"/>
              </a:ext>
            </a:extLst>
          </p:cNvPr>
          <p:cNvGraphicFramePr>
            <a:graphicFrameLocks noGrp="1"/>
          </p:cNvGraphicFramePr>
          <p:nvPr/>
        </p:nvGraphicFramePr>
        <p:xfrm>
          <a:off x="6096000" y="90488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257569206"/>
                    </a:ext>
                  </a:extLst>
                </a:gridCol>
                <a:gridCol w="1752600">
                  <a:extLst>
                    <a:ext uri="{9D8B030D-6E8A-4147-A177-3AD203B41FA5}">
                      <a16:colId xmlns:a16="http://schemas.microsoft.com/office/drawing/2014/main" val="3968923521"/>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2155772"/>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568495"/>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9551497"/>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740145"/>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1419096"/>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7101565"/>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021738"/>
                  </a:ext>
                </a:extLst>
              </a:tr>
            </a:tbl>
          </a:graphicData>
        </a:graphic>
      </p:graphicFrame>
      <p:sp>
        <p:nvSpPr>
          <p:cNvPr id="4" name="TextBox 3">
            <a:extLst>
              <a:ext uri="{FF2B5EF4-FFF2-40B4-BE49-F238E27FC236}">
                <a16:creationId xmlns:a16="http://schemas.microsoft.com/office/drawing/2014/main" id="{8F68CC4A-E555-4EEE-E752-F494696BE1D1}"/>
              </a:ext>
            </a:extLst>
          </p:cNvPr>
          <p:cNvSpPr txBox="1"/>
          <p:nvPr/>
        </p:nvSpPr>
        <p:spPr>
          <a:xfrm>
            <a:off x="10363200" y="1417990"/>
            <a:ext cx="6667500" cy="1569660"/>
          </a:xfrm>
          <a:prstGeom prst="rect">
            <a:avLst/>
          </a:prstGeom>
          <a:noFill/>
        </p:spPr>
        <p:txBody>
          <a:bodyPr wrap="square" rtlCol="0">
            <a:spAutoFit/>
          </a:bodyPr>
          <a:lstStyle/>
          <a:p>
            <a:r>
              <a:rPr lang="en-US" sz="3200" dirty="0" err="1">
                <a:solidFill>
                  <a:schemeClr val="bg1"/>
                </a:solidFill>
              </a:rPr>
              <a:t>Xét</a:t>
            </a:r>
            <a:r>
              <a:rPr lang="en-US" sz="3200" dirty="0">
                <a:solidFill>
                  <a:schemeClr val="bg1"/>
                </a:solidFill>
              </a:rPr>
              <a:t> </a:t>
            </a:r>
            <a:r>
              <a:rPr lang="en-US" sz="3200" dirty="0" err="1">
                <a:solidFill>
                  <a:schemeClr val="bg1"/>
                </a:solidFill>
              </a:rPr>
              <a:t>cặp</a:t>
            </a:r>
            <a:r>
              <a:rPr lang="en-US" sz="3200" dirty="0">
                <a:solidFill>
                  <a:schemeClr val="bg1"/>
                </a:solidFill>
              </a:rPr>
              <a:t> </a:t>
            </a:r>
            <a:r>
              <a:rPr lang="en-US" sz="3200" dirty="0" err="1">
                <a:solidFill>
                  <a:schemeClr val="bg1"/>
                </a:solidFill>
              </a:rPr>
              <a:t>đỉnh</a:t>
            </a:r>
            <a:r>
              <a:rPr lang="en-US" sz="3200" dirty="0">
                <a:solidFill>
                  <a:schemeClr val="bg1"/>
                </a:solidFill>
              </a:rPr>
              <a:t> (3,5): parent[3] </a:t>
            </a:r>
            <a:r>
              <a:rPr lang="en-US" sz="3200" dirty="0" err="1">
                <a:solidFill>
                  <a:schemeClr val="bg1"/>
                </a:solidFill>
              </a:rPr>
              <a:t>khác</a:t>
            </a:r>
            <a:r>
              <a:rPr lang="en-US" sz="3200" dirty="0">
                <a:solidFill>
                  <a:schemeClr val="bg1"/>
                </a:solidFill>
              </a:rPr>
              <a:t> parent[5] </a:t>
            </a:r>
            <a:r>
              <a:rPr lang="en-US" sz="3200" dirty="0" err="1">
                <a:solidFill>
                  <a:schemeClr val="bg1"/>
                </a:solidFill>
              </a:rPr>
              <a:t>nên</a:t>
            </a:r>
            <a:r>
              <a:rPr lang="en-US" sz="3200" dirty="0">
                <a:solidFill>
                  <a:schemeClr val="bg1"/>
                </a:solidFill>
              </a:rPr>
              <a:t> </a:t>
            </a:r>
            <a:r>
              <a:rPr lang="en-US" sz="3200" dirty="0" err="1">
                <a:solidFill>
                  <a:schemeClr val="bg1"/>
                </a:solidFill>
              </a:rPr>
              <a:t>tiến</a:t>
            </a:r>
            <a:r>
              <a:rPr lang="en-US" sz="3200" dirty="0">
                <a:solidFill>
                  <a:schemeClr val="bg1"/>
                </a:solidFill>
              </a:rPr>
              <a:t> </a:t>
            </a:r>
            <a:r>
              <a:rPr lang="en-US" sz="3200" dirty="0" err="1">
                <a:solidFill>
                  <a:schemeClr val="bg1"/>
                </a:solidFill>
              </a:rPr>
              <a:t>hành</a:t>
            </a:r>
            <a:r>
              <a:rPr lang="en-US" sz="3200" dirty="0">
                <a:solidFill>
                  <a:schemeClr val="bg1"/>
                </a:solidFill>
              </a:rPr>
              <a:t> </a:t>
            </a:r>
            <a:r>
              <a:rPr lang="en-US" sz="3200" dirty="0" err="1">
                <a:solidFill>
                  <a:schemeClr val="bg1"/>
                </a:solidFill>
              </a:rPr>
              <a:t>đặt</a:t>
            </a:r>
            <a:r>
              <a:rPr lang="en-US" sz="3200" dirty="0">
                <a:solidFill>
                  <a:schemeClr val="bg1"/>
                </a:solidFill>
              </a:rPr>
              <a:t> parent[5]=2, </a:t>
            </a:r>
            <a:r>
              <a:rPr lang="en-US" sz="3200" dirty="0" err="1">
                <a:solidFill>
                  <a:schemeClr val="bg1"/>
                </a:solidFill>
              </a:rPr>
              <a:t>sz</a:t>
            </a:r>
            <a:r>
              <a:rPr lang="en-US" sz="3200" dirty="0">
                <a:solidFill>
                  <a:schemeClr val="bg1"/>
                </a:solidFill>
              </a:rPr>
              <a:t>[3]=</a:t>
            </a:r>
            <a:r>
              <a:rPr lang="en-US" sz="3200" dirty="0" err="1">
                <a:solidFill>
                  <a:schemeClr val="bg1"/>
                </a:solidFill>
              </a:rPr>
              <a:t>sz</a:t>
            </a:r>
            <a:r>
              <a:rPr lang="en-US" sz="3200" dirty="0">
                <a:solidFill>
                  <a:schemeClr val="bg1"/>
                </a:solidFill>
              </a:rPr>
              <a:t>[3]+</a:t>
            </a:r>
            <a:r>
              <a:rPr lang="en-US" sz="3200" dirty="0" err="1">
                <a:solidFill>
                  <a:schemeClr val="bg1"/>
                </a:solidFill>
              </a:rPr>
              <a:t>sz</a:t>
            </a:r>
            <a:r>
              <a:rPr lang="en-US" sz="3200" dirty="0">
                <a:solidFill>
                  <a:schemeClr val="bg1"/>
                </a:solidFill>
              </a:rPr>
              <a:t>[5]=1+1=2.</a:t>
            </a:r>
            <a:endParaRPr lang="en-US" sz="3200" dirty="0"/>
          </a:p>
        </p:txBody>
      </p:sp>
      <p:graphicFrame>
        <p:nvGraphicFramePr>
          <p:cNvPr id="5" name="Table 4">
            <a:extLst>
              <a:ext uri="{FF2B5EF4-FFF2-40B4-BE49-F238E27FC236}">
                <a16:creationId xmlns:a16="http://schemas.microsoft.com/office/drawing/2014/main" id="{4B9965DF-1756-CF2A-5CA1-38D7450B1088}"/>
              </a:ext>
            </a:extLst>
          </p:cNvPr>
          <p:cNvGraphicFramePr>
            <a:graphicFrameLocks noGrp="1"/>
          </p:cNvGraphicFramePr>
          <p:nvPr>
            <p:extLst>
              <p:ext uri="{D42A27DB-BD31-4B8C-83A1-F6EECF244321}">
                <p14:modId xmlns:p14="http://schemas.microsoft.com/office/powerpoint/2010/main" val="1292877425"/>
              </p:ext>
            </p:extLst>
          </p:nvPr>
        </p:nvGraphicFramePr>
        <p:xfrm>
          <a:off x="6096000" y="90488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30742026"/>
                    </a:ext>
                  </a:extLst>
                </a:gridCol>
                <a:gridCol w="1752600">
                  <a:extLst>
                    <a:ext uri="{9D8B030D-6E8A-4147-A177-3AD203B41FA5}">
                      <a16:colId xmlns:a16="http://schemas.microsoft.com/office/drawing/2014/main" val="3608909860"/>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278904"/>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4077711"/>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952068"/>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8410127"/>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0983060"/>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4626888"/>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169206"/>
                  </a:ext>
                </a:extLst>
              </a:tr>
            </a:tbl>
          </a:graphicData>
        </a:graphic>
      </p:graphicFrame>
      <p:graphicFrame>
        <p:nvGraphicFramePr>
          <p:cNvPr id="10" name="Table 9">
            <a:extLst>
              <a:ext uri="{FF2B5EF4-FFF2-40B4-BE49-F238E27FC236}">
                <a16:creationId xmlns:a16="http://schemas.microsoft.com/office/drawing/2014/main" id="{39587783-FEFE-7301-33FF-38375D665A57}"/>
              </a:ext>
            </a:extLst>
          </p:cNvPr>
          <p:cNvGraphicFramePr>
            <a:graphicFrameLocks noGrp="1"/>
          </p:cNvGraphicFramePr>
          <p:nvPr>
            <p:extLst>
              <p:ext uri="{D42A27DB-BD31-4B8C-83A1-F6EECF244321}">
                <p14:modId xmlns:p14="http://schemas.microsoft.com/office/powerpoint/2010/main" val="2856608409"/>
              </p:ext>
            </p:extLst>
          </p:nvPr>
        </p:nvGraphicFramePr>
        <p:xfrm>
          <a:off x="6195803" y="491490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30742026"/>
                    </a:ext>
                  </a:extLst>
                </a:gridCol>
                <a:gridCol w="1752600">
                  <a:extLst>
                    <a:ext uri="{9D8B030D-6E8A-4147-A177-3AD203B41FA5}">
                      <a16:colId xmlns:a16="http://schemas.microsoft.com/office/drawing/2014/main" val="3608909860"/>
                    </a:ext>
                  </a:extLst>
                </a:gridCol>
              </a:tblGrid>
              <a:tr h="370840">
                <a:tc>
                  <a:txBody>
                    <a:bodyPr/>
                    <a:lstStyle/>
                    <a:p>
                      <a:r>
                        <a:rPr lang="en-US" sz="2800" dirty="0" err="1">
                          <a:latin typeface="Times New Roman" panose="02020603050405020304" pitchFamily="18" charset="0"/>
                          <a:cs typeface="Times New Roman" panose="02020603050405020304" pitchFamily="18" charset="0"/>
                        </a:rPr>
                        <a:t>sz</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278904"/>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4077711"/>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952068"/>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8410127"/>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0983060"/>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4626888"/>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169206"/>
                  </a:ext>
                </a:extLst>
              </a:tr>
            </a:tbl>
          </a:graphicData>
        </a:graphic>
      </p:graphicFrame>
      <p:graphicFrame>
        <p:nvGraphicFramePr>
          <p:cNvPr id="3" name="Table 2">
            <a:extLst>
              <a:ext uri="{FF2B5EF4-FFF2-40B4-BE49-F238E27FC236}">
                <a16:creationId xmlns:a16="http://schemas.microsoft.com/office/drawing/2014/main" id="{8D800D82-33F9-4AE1-3872-DBFC2F8ACB82}"/>
              </a:ext>
            </a:extLst>
          </p:cNvPr>
          <p:cNvGraphicFramePr>
            <a:graphicFrameLocks noGrp="1"/>
          </p:cNvGraphicFramePr>
          <p:nvPr>
            <p:extLst>
              <p:ext uri="{D42A27DB-BD31-4B8C-83A1-F6EECF244321}">
                <p14:modId xmlns:p14="http://schemas.microsoft.com/office/powerpoint/2010/main" val="3810564159"/>
              </p:ext>
            </p:extLst>
          </p:nvPr>
        </p:nvGraphicFramePr>
        <p:xfrm>
          <a:off x="6211043" y="493776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162502869"/>
                    </a:ext>
                  </a:extLst>
                </a:gridCol>
                <a:gridCol w="1752600">
                  <a:extLst>
                    <a:ext uri="{9D8B030D-6E8A-4147-A177-3AD203B41FA5}">
                      <a16:colId xmlns:a16="http://schemas.microsoft.com/office/drawing/2014/main" val="3170596330"/>
                    </a:ext>
                  </a:extLst>
                </a:gridCol>
              </a:tblGrid>
              <a:tr h="370840">
                <a:tc>
                  <a:txBody>
                    <a:bodyPr/>
                    <a:lstStyle/>
                    <a:p>
                      <a:r>
                        <a:rPr lang="en-US" sz="2800" dirty="0" err="1">
                          <a:latin typeface="Times New Roman" panose="02020603050405020304" pitchFamily="18" charset="0"/>
                          <a:cs typeface="Times New Roman" panose="02020603050405020304" pitchFamily="18" charset="0"/>
                        </a:rPr>
                        <a:t>sz</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7333658"/>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5857746"/>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310783"/>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8897129"/>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7487486"/>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2296253"/>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2726962"/>
                  </a:ext>
                </a:extLst>
              </a:tr>
            </a:tbl>
          </a:graphicData>
        </a:graphic>
      </p:graphicFrame>
      <p:graphicFrame>
        <p:nvGraphicFramePr>
          <p:cNvPr id="7" name="Table 6">
            <a:extLst>
              <a:ext uri="{FF2B5EF4-FFF2-40B4-BE49-F238E27FC236}">
                <a16:creationId xmlns:a16="http://schemas.microsoft.com/office/drawing/2014/main" id="{F2D62A22-CAA2-86EE-91A7-5A9CB21772F5}"/>
              </a:ext>
            </a:extLst>
          </p:cNvPr>
          <p:cNvGraphicFramePr>
            <a:graphicFrameLocks noGrp="1"/>
          </p:cNvGraphicFramePr>
          <p:nvPr>
            <p:extLst>
              <p:ext uri="{D42A27DB-BD31-4B8C-83A1-F6EECF244321}">
                <p14:modId xmlns:p14="http://schemas.microsoft.com/office/powerpoint/2010/main" val="2638640542"/>
              </p:ext>
            </p:extLst>
          </p:nvPr>
        </p:nvGraphicFramePr>
        <p:xfrm>
          <a:off x="6096000" y="87440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972997271"/>
                    </a:ext>
                  </a:extLst>
                </a:gridCol>
                <a:gridCol w="1752600">
                  <a:extLst>
                    <a:ext uri="{9D8B030D-6E8A-4147-A177-3AD203B41FA5}">
                      <a16:colId xmlns:a16="http://schemas.microsoft.com/office/drawing/2014/main" val="2034759995"/>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2588850"/>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9948553"/>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0276798"/>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2799800"/>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604966"/>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9059391"/>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6506079"/>
                  </a:ext>
                </a:extLst>
              </a:tr>
            </a:tbl>
          </a:graphicData>
        </a:graphic>
      </p:graphicFrame>
      <p:pic>
        <p:nvPicPr>
          <p:cNvPr id="9" name="Picture 8" descr="A diagram of a triangle with numbers and lines with Silverstone Circuit in the background&#10;&#10;Description automatically generated">
            <a:extLst>
              <a:ext uri="{FF2B5EF4-FFF2-40B4-BE49-F238E27FC236}">
                <a16:creationId xmlns:a16="http://schemas.microsoft.com/office/drawing/2014/main" id="{D0A4BED2-5DD4-0ADB-13A5-4F98E9340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5201" y="3364919"/>
            <a:ext cx="5334000" cy="3016408"/>
          </a:xfrm>
          <a:prstGeom prst="rect">
            <a:avLst/>
          </a:prstGeom>
        </p:spPr>
      </p:pic>
      <p:pic>
        <p:nvPicPr>
          <p:cNvPr id="12" name="Picture 11" descr="A diagram of a network with Silverstone Circuit in the background&#10;&#10;Description automatically generated">
            <a:extLst>
              <a:ext uri="{FF2B5EF4-FFF2-40B4-BE49-F238E27FC236}">
                <a16:creationId xmlns:a16="http://schemas.microsoft.com/office/drawing/2014/main" id="{18953768-F00A-0E6B-5D3F-4D6716DAB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0" y="6555654"/>
            <a:ext cx="5877745" cy="3229426"/>
          </a:xfrm>
          <a:prstGeom prst="rect">
            <a:avLst/>
          </a:prstGeom>
        </p:spPr>
      </p:pic>
    </p:spTree>
    <p:extLst>
      <p:ext uri="{BB962C8B-B14F-4D97-AF65-F5344CB8AC3E}">
        <p14:creationId xmlns:p14="http://schemas.microsoft.com/office/powerpoint/2010/main" val="4168807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D1BE7584-1D16-ED1E-CB99-CC7D8577F719}"/>
              </a:ext>
            </a:extLst>
          </p:cNvPr>
          <p:cNvGraphicFramePr>
            <a:graphicFrameLocks noGrp="1"/>
          </p:cNvGraphicFramePr>
          <p:nvPr>
            <p:extLst>
              <p:ext uri="{D42A27DB-BD31-4B8C-83A1-F6EECF244321}">
                <p14:modId xmlns:p14="http://schemas.microsoft.com/office/powerpoint/2010/main" val="2125540760"/>
              </p:ext>
            </p:extLst>
          </p:nvPr>
        </p:nvGraphicFramePr>
        <p:xfrm>
          <a:off x="914400" y="904880"/>
          <a:ext cx="4680166" cy="6286962"/>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1370489825"/>
                    </a:ext>
                  </a:extLst>
                </a:gridCol>
                <a:gridCol w="2470366">
                  <a:extLst>
                    <a:ext uri="{9D8B030D-6E8A-4147-A177-3AD203B41FA5}">
                      <a16:colId xmlns:a16="http://schemas.microsoft.com/office/drawing/2014/main" val="4111099372"/>
                    </a:ext>
                  </a:extLst>
                </a:gridCol>
              </a:tblGrid>
              <a:tr h="678642">
                <a:tc>
                  <a:txBody>
                    <a:bodyPr/>
                    <a:lstStyle/>
                    <a:p>
                      <a:pPr algn="ctr"/>
                      <a:r>
                        <a:rPr lang="en-US" sz="2800" b="1" dirty="0" err="1">
                          <a:latin typeface="Times New Roman" panose="02020603050405020304" pitchFamily="18" charset="0"/>
                          <a:cs typeface="Times New Roman" panose="02020603050405020304" pitchFamily="18" charset="0"/>
                        </a:rPr>
                        <a:t>Cặp</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cạnh</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err="1">
                          <a:latin typeface="Times New Roman" panose="02020603050405020304" pitchFamily="18" charset="0"/>
                          <a:cs typeface="Times New Roman" panose="02020603050405020304" pitchFamily="18" charset="0"/>
                        </a:rPr>
                        <a:t>Trọng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số</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659252">
                <a:tc>
                  <a:txBody>
                    <a:bodyPr/>
                    <a:lstStyle/>
                    <a:p>
                      <a:pPr algn="ctr"/>
                      <a:r>
                        <a:rPr lang="en-US" sz="4000"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517152751"/>
                  </a:ext>
                </a:extLst>
              </a:tr>
              <a:tr h="659252">
                <a:tc>
                  <a:txBody>
                    <a:bodyPr/>
                    <a:lstStyle/>
                    <a:p>
                      <a:pPr algn="ctr"/>
                      <a:r>
                        <a:rPr lang="en-US" sz="4000" dirty="0"/>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817330121"/>
                  </a:ext>
                </a:extLst>
              </a:tr>
              <a:tr h="659252">
                <a:tc>
                  <a:txBody>
                    <a:bodyPr/>
                    <a:lstStyle/>
                    <a:p>
                      <a:pPr algn="ctr"/>
                      <a:r>
                        <a:rPr lang="en-US" sz="40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160904"/>
                  </a:ext>
                </a:extLst>
              </a:tr>
              <a:tr h="659252">
                <a:tc>
                  <a:txBody>
                    <a:bodyPr/>
                    <a:lstStyle/>
                    <a:p>
                      <a:pPr algn="ctr"/>
                      <a:r>
                        <a:rPr lang="en-US" sz="4000"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476928"/>
                  </a:ext>
                </a:extLst>
              </a:tr>
              <a:tr h="659252">
                <a:tc>
                  <a:txBody>
                    <a:bodyPr/>
                    <a:lstStyle/>
                    <a:p>
                      <a:pPr algn="ctr"/>
                      <a:r>
                        <a:rPr lang="en-US" sz="4000" dirty="0"/>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363845"/>
                  </a:ext>
                </a:extLst>
              </a:tr>
              <a:tr h="659252">
                <a:tc>
                  <a:txBody>
                    <a:bodyPr/>
                    <a:lstStyle/>
                    <a:p>
                      <a:pPr algn="ctr"/>
                      <a:r>
                        <a:rPr lang="en-US" sz="4000"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922003"/>
                  </a:ext>
                </a:extLst>
              </a:tr>
              <a:tr h="659252">
                <a:tc>
                  <a:txBody>
                    <a:bodyPr/>
                    <a:lstStyle/>
                    <a:p>
                      <a:pPr algn="ctr"/>
                      <a:r>
                        <a:rPr lang="en-US" sz="4000" dirty="0"/>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2265105"/>
                  </a:ext>
                </a:extLst>
              </a:tr>
              <a:tr h="659252">
                <a:tc>
                  <a:txBody>
                    <a:bodyPr/>
                    <a:lstStyle/>
                    <a:p>
                      <a:pPr algn="ctr"/>
                      <a:r>
                        <a:rPr lang="en-US" sz="4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7682494"/>
                  </a:ext>
                </a:extLst>
              </a:tr>
            </a:tbl>
          </a:graphicData>
        </a:graphic>
      </p:graphicFrame>
      <p:graphicFrame>
        <p:nvGraphicFramePr>
          <p:cNvPr id="2" name="Table 1">
            <a:extLst>
              <a:ext uri="{FF2B5EF4-FFF2-40B4-BE49-F238E27FC236}">
                <a16:creationId xmlns:a16="http://schemas.microsoft.com/office/drawing/2014/main" id="{A41C8355-491C-D8C1-1292-24FF4B86CF77}"/>
              </a:ext>
            </a:extLst>
          </p:cNvPr>
          <p:cNvGraphicFramePr>
            <a:graphicFrameLocks noGrp="1"/>
          </p:cNvGraphicFramePr>
          <p:nvPr/>
        </p:nvGraphicFramePr>
        <p:xfrm>
          <a:off x="6096000" y="90488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257569206"/>
                    </a:ext>
                  </a:extLst>
                </a:gridCol>
                <a:gridCol w="1752600">
                  <a:extLst>
                    <a:ext uri="{9D8B030D-6E8A-4147-A177-3AD203B41FA5}">
                      <a16:colId xmlns:a16="http://schemas.microsoft.com/office/drawing/2014/main" val="3968923521"/>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2155772"/>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568495"/>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9551497"/>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740145"/>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1419096"/>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7101565"/>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021738"/>
                  </a:ext>
                </a:extLst>
              </a:tr>
            </a:tbl>
          </a:graphicData>
        </a:graphic>
      </p:graphicFrame>
      <p:sp>
        <p:nvSpPr>
          <p:cNvPr id="4" name="TextBox 3">
            <a:extLst>
              <a:ext uri="{FF2B5EF4-FFF2-40B4-BE49-F238E27FC236}">
                <a16:creationId xmlns:a16="http://schemas.microsoft.com/office/drawing/2014/main" id="{8F68CC4A-E555-4EEE-E752-F494696BE1D1}"/>
              </a:ext>
            </a:extLst>
          </p:cNvPr>
          <p:cNvSpPr txBox="1"/>
          <p:nvPr/>
        </p:nvSpPr>
        <p:spPr>
          <a:xfrm>
            <a:off x="10363200" y="1417990"/>
            <a:ext cx="7391400" cy="1077218"/>
          </a:xfrm>
          <a:prstGeom prst="rect">
            <a:avLst/>
          </a:prstGeom>
          <a:noFill/>
        </p:spPr>
        <p:txBody>
          <a:bodyPr wrap="square" rtlCol="0">
            <a:spAutoFit/>
          </a:bodyPr>
          <a:lstStyle/>
          <a:p>
            <a:r>
              <a:rPr lang="en-US" sz="3200" dirty="0" err="1">
                <a:solidFill>
                  <a:schemeClr val="bg1"/>
                </a:solidFill>
              </a:rPr>
              <a:t>Xét</a:t>
            </a:r>
            <a:r>
              <a:rPr lang="en-US" sz="3200" dirty="0">
                <a:solidFill>
                  <a:schemeClr val="bg1"/>
                </a:solidFill>
              </a:rPr>
              <a:t> </a:t>
            </a:r>
            <a:r>
              <a:rPr lang="en-US" sz="3200" dirty="0" err="1">
                <a:solidFill>
                  <a:schemeClr val="bg1"/>
                </a:solidFill>
              </a:rPr>
              <a:t>cặp</a:t>
            </a:r>
            <a:r>
              <a:rPr lang="en-US" sz="3200" dirty="0">
                <a:solidFill>
                  <a:schemeClr val="bg1"/>
                </a:solidFill>
              </a:rPr>
              <a:t> </a:t>
            </a:r>
            <a:r>
              <a:rPr lang="en-US" sz="3200" dirty="0" err="1">
                <a:solidFill>
                  <a:schemeClr val="bg1"/>
                </a:solidFill>
              </a:rPr>
              <a:t>đỉnh</a:t>
            </a:r>
            <a:r>
              <a:rPr lang="en-US" sz="3200" dirty="0">
                <a:solidFill>
                  <a:schemeClr val="bg1"/>
                </a:solidFill>
              </a:rPr>
              <a:t> (2,5): parent[2] = parent[5], </a:t>
            </a:r>
            <a:r>
              <a:rPr lang="en-US" sz="3200" dirty="0" err="1">
                <a:solidFill>
                  <a:schemeClr val="bg1"/>
                </a:solidFill>
              </a:rPr>
              <a:t>nên</a:t>
            </a:r>
            <a:r>
              <a:rPr lang="en-US" sz="3200" dirty="0">
                <a:solidFill>
                  <a:schemeClr val="bg1"/>
                </a:solidFill>
              </a:rPr>
              <a:t> </a:t>
            </a:r>
            <a:r>
              <a:rPr lang="en-US" sz="3200" dirty="0" err="1">
                <a:solidFill>
                  <a:schemeClr val="bg1"/>
                </a:solidFill>
              </a:rPr>
              <a:t>không</a:t>
            </a:r>
            <a:r>
              <a:rPr lang="en-US" sz="3200" dirty="0">
                <a:solidFill>
                  <a:schemeClr val="bg1"/>
                </a:solidFill>
              </a:rPr>
              <a:t> </a:t>
            </a:r>
            <a:r>
              <a:rPr lang="en-US" sz="3200" dirty="0" err="1">
                <a:solidFill>
                  <a:schemeClr val="bg1"/>
                </a:solidFill>
              </a:rPr>
              <a:t>xét</a:t>
            </a:r>
            <a:r>
              <a:rPr lang="en-US" sz="3200" dirty="0">
                <a:solidFill>
                  <a:schemeClr val="bg1"/>
                </a:solidFill>
              </a:rPr>
              <a:t> </a:t>
            </a:r>
            <a:r>
              <a:rPr lang="en-US" sz="3200" dirty="0" err="1">
                <a:solidFill>
                  <a:schemeClr val="bg1"/>
                </a:solidFill>
              </a:rPr>
              <a:t>cặp</a:t>
            </a:r>
            <a:r>
              <a:rPr lang="en-US" sz="3200" dirty="0">
                <a:solidFill>
                  <a:schemeClr val="bg1"/>
                </a:solidFill>
              </a:rPr>
              <a:t> </a:t>
            </a:r>
            <a:r>
              <a:rPr lang="en-US" sz="3200" dirty="0" err="1">
                <a:solidFill>
                  <a:schemeClr val="bg1"/>
                </a:solidFill>
              </a:rPr>
              <a:t>đỉnh</a:t>
            </a:r>
            <a:r>
              <a:rPr lang="en-US" sz="3200" dirty="0">
                <a:solidFill>
                  <a:schemeClr val="bg1"/>
                </a:solidFill>
              </a:rPr>
              <a:t> </a:t>
            </a:r>
            <a:r>
              <a:rPr lang="en-US" sz="3200" dirty="0" err="1">
                <a:solidFill>
                  <a:schemeClr val="bg1"/>
                </a:solidFill>
              </a:rPr>
              <a:t>này</a:t>
            </a:r>
            <a:endParaRPr lang="en-US" sz="3200" dirty="0"/>
          </a:p>
        </p:txBody>
      </p:sp>
      <p:graphicFrame>
        <p:nvGraphicFramePr>
          <p:cNvPr id="5" name="Table 4">
            <a:extLst>
              <a:ext uri="{FF2B5EF4-FFF2-40B4-BE49-F238E27FC236}">
                <a16:creationId xmlns:a16="http://schemas.microsoft.com/office/drawing/2014/main" id="{4B9965DF-1756-CF2A-5CA1-38D7450B1088}"/>
              </a:ext>
            </a:extLst>
          </p:cNvPr>
          <p:cNvGraphicFramePr>
            <a:graphicFrameLocks noGrp="1"/>
          </p:cNvGraphicFramePr>
          <p:nvPr/>
        </p:nvGraphicFramePr>
        <p:xfrm>
          <a:off x="6096000" y="90488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30742026"/>
                    </a:ext>
                  </a:extLst>
                </a:gridCol>
                <a:gridCol w="1752600">
                  <a:extLst>
                    <a:ext uri="{9D8B030D-6E8A-4147-A177-3AD203B41FA5}">
                      <a16:colId xmlns:a16="http://schemas.microsoft.com/office/drawing/2014/main" val="3608909860"/>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278904"/>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4077711"/>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952068"/>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8410127"/>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0983060"/>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4626888"/>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169206"/>
                  </a:ext>
                </a:extLst>
              </a:tr>
            </a:tbl>
          </a:graphicData>
        </a:graphic>
      </p:graphicFrame>
      <p:graphicFrame>
        <p:nvGraphicFramePr>
          <p:cNvPr id="10" name="Table 9">
            <a:extLst>
              <a:ext uri="{FF2B5EF4-FFF2-40B4-BE49-F238E27FC236}">
                <a16:creationId xmlns:a16="http://schemas.microsoft.com/office/drawing/2014/main" id="{39587783-FEFE-7301-33FF-38375D665A57}"/>
              </a:ext>
            </a:extLst>
          </p:cNvPr>
          <p:cNvGraphicFramePr>
            <a:graphicFrameLocks noGrp="1"/>
          </p:cNvGraphicFramePr>
          <p:nvPr/>
        </p:nvGraphicFramePr>
        <p:xfrm>
          <a:off x="6195803" y="491490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30742026"/>
                    </a:ext>
                  </a:extLst>
                </a:gridCol>
                <a:gridCol w="1752600">
                  <a:extLst>
                    <a:ext uri="{9D8B030D-6E8A-4147-A177-3AD203B41FA5}">
                      <a16:colId xmlns:a16="http://schemas.microsoft.com/office/drawing/2014/main" val="3608909860"/>
                    </a:ext>
                  </a:extLst>
                </a:gridCol>
              </a:tblGrid>
              <a:tr h="370840">
                <a:tc>
                  <a:txBody>
                    <a:bodyPr/>
                    <a:lstStyle/>
                    <a:p>
                      <a:r>
                        <a:rPr lang="en-US" sz="2800" dirty="0" err="1">
                          <a:latin typeface="Times New Roman" panose="02020603050405020304" pitchFamily="18" charset="0"/>
                          <a:cs typeface="Times New Roman" panose="02020603050405020304" pitchFamily="18" charset="0"/>
                        </a:rPr>
                        <a:t>sz</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278904"/>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4077711"/>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952068"/>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8410127"/>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0983060"/>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4626888"/>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169206"/>
                  </a:ext>
                </a:extLst>
              </a:tr>
            </a:tbl>
          </a:graphicData>
        </a:graphic>
      </p:graphicFrame>
      <p:graphicFrame>
        <p:nvGraphicFramePr>
          <p:cNvPr id="3" name="Table 2">
            <a:extLst>
              <a:ext uri="{FF2B5EF4-FFF2-40B4-BE49-F238E27FC236}">
                <a16:creationId xmlns:a16="http://schemas.microsoft.com/office/drawing/2014/main" id="{8D800D82-33F9-4AE1-3872-DBFC2F8ACB82}"/>
              </a:ext>
            </a:extLst>
          </p:cNvPr>
          <p:cNvGraphicFramePr>
            <a:graphicFrameLocks noGrp="1"/>
          </p:cNvGraphicFramePr>
          <p:nvPr>
            <p:extLst>
              <p:ext uri="{D42A27DB-BD31-4B8C-83A1-F6EECF244321}">
                <p14:modId xmlns:p14="http://schemas.microsoft.com/office/powerpoint/2010/main" val="1038368610"/>
              </p:ext>
            </p:extLst>
          </p:nvPr>
        </p:nvGraphicFramePr>
        <p:xfrm>
          <a:off x="6195803" y="492252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162502869"/>
                    </a:ext>
                  </a:extLst>
                </a:gridCol>
                <a:gridCol w="1752600">
                  <a:extLst>
                    <a:ext uri="{9D8B030D-6E8A-4147-A177-3AD203B41FA5}">
                      <a16:colId xmlns:a16="http://schemas.microsoft.com/office/drawing/2014/main" val="3170596330"/>
                    </a:ext>
                  </a:extLst>
                </a:gridCol>
              </a:tblGrid>
              <a:tr h="370840">
                <a:tc>
                  <a:txBody>
                    <a:bodyPr/>
                    <a:lstStyle/>
                    <a:p>
                      <a:r>
                        <a:rPr lang="en-US" sz="2800" dirty="0" err="1">
                          <a:latin typeface="Times New Roman" panose="02020603050405020304" pitchFamily="18" charset="0"/>
                          <a:cs typeface="Times New Roman" panose="02020603050405020304" pitchFamily="18" charset="0"/>
                        </a:rPr>
                        <a:t>sz</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7333658"/>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5857746"/>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310783"/>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8897129"/>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7487486"/>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2296253"/>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2726962"/>
                  </a:ext>
                </a:extLst>
              </a:tr>
            </a:tbl>
          </a:graphicData>
        </a:graphic>
      </p:graphicFrame>
      <p:graphicFrame>
        <p:nvGraphicFramePr>
          <p:cNvPr id="7" name="Table 6">
            <a:extLst>
              <a:ext uri="{FF2B5EF4-FFF2-40B4-BE49-F238E27FC236}">
                <a16:creationId xmlns:a16="http://schemas.microsoft.com/office/drawing/2014/main" id="{F2D62A22-CAA2-86EE-91A7-5A9CB21772F5}"/>
              </a:ext>
            </a:extLst>
          </p:cNvPr>
          <p:cNvGraphicFramePr>
            <a:graphicFrameLocks noGrp="1"/>
          </p:cNvGraphicFramePr>
          <p:nvPr>
            <p:extLst>
              <p:ext uri="{D42A27DB-BD31-4B8C-83A1-F6EECF244321}">
                <p14:modId xmlns:p14="http://schemas.microsoft.com/office/powerpoint/2010/main" val="3542333516"/>
              </p:ext>
            </p:extLst>
          </p:nvPr>
        </p:nvGraphicFramePr>
        <p:xfrm>
          <a:off x="6096000" y="87440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972997271"/>
                    </a:ext>
                  </a:extLst>
                </a:gridCol>
                <a:gridCol w="1752600">
                  <a:extLst>
                    <a:ext uri="{9D8B030D-6E8A-4147-A177-3AD203B41FA5}">
                      <a16:colId xmlns:a16="http://schemas.microsoft.com/office/drawing/2014/main" val="2034759995"/>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2588850"/>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9948553"/>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0276798"/>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2799800"/>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604966"/>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9059391"/>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6506079"/>
                  </a:ext>
                </a:extLst>
              </a:tr>
            </a:tbl>
          </a:graphicData>
        </a:graphic>
      </p:graphicFrame>
      <p:pic>
        <p:nvPicPr>
          <p:cNvPr id="9" name="Picture 8" descr="A diagram of a network with Silverstone Circuit in the background&#10;&#10;Description automatically generated">
            <a:extLst>
              <a:ext uri="{FF2B5EF4-FFF2-40B4-BE49-F238E27FC236}">
                <a16:creationId xmlns:a16="http://schemas.microsoft.com/office/drawing/2014/main" id="{B457DC8B-10EB-C297-D9B1-52E50E6B6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0027" y="3611896"/>
            <a:ext cx="5877745" cy="3229426"/>
          </a:xfrm>
          <a:prstGeom prst="rect">
            <a:avLst/>
          </a:prstGeom>
        </p:spPr>
      </p:pic>
    </p:spTree>
    <p:extLst>
      <p:ext uri="{BB962C8B-B14F-4D97-AF65-F5344CB8AC3E}">
        <p14:creationId xmlns:p14="http://schemas.microsoft.com/office/powerpoint/2010/main" val="89296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D1BE7584-1D16-ED1E-CB99-CC7D8577F719}"/>
              </a:ext>
            </a:extLst>
          </p:cNvPr>
          <p:cNvGraphicFramePr>
            <a:graphicFrameLocks noGrp="1"/>
          </p:cNvGraphicFramePr>
          <p:nvPr>
            <p:extLst>
              <p:ext uri="{D42A27DB-BD31-4B8C-83A1-F6EECF244321}">
                <p14:modId xmlns:p14="http://schemas.microsoft.com/office/powerpoint/2010/main" val="2881687320"/>
              </p:ext>
            </p:extLst>
          </p:nvPr>
        </p:nvGraphicFramePr>
        <p:xfrm>
          <a:off x="914400" y="904880"/>
          <a:ext cx="4680166" cy="6286962"/>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1370489825"/>
                    </a:ext>
                  </a:extLst>
                </a:gridCol>
                <a:gridCol w="2470366">
                  <a:extLst>
                    <a:ext uri="{9D8B030D-6E8A-4147-A177-3AD203B41FA5}">
                      <a16:colId xmlns:a16="http://schemas.microsoft.com/office/drawing/2014/main" val="4111099372"/>
                    </a:ext>
                  </a:extLst>
                </a:gridCol>
              </a:tblGrid>
              <a:tr h="678642">
                <a:tc>
                  <a:txBody>
                    <a:bodyPr/>
                    <a:lstStyle/>
                    <a:p>
                      <a:pPr algn="ctr"/>
                      <a:r>
                        <a:rPr lang="en-US" sz="2800" b="1" dirty="0" err="1">
                          <a:latin typeface="Times New Roman" panose="02020603050405020304" pitchFamily="18" charset="0"/>
                          <a:cs typeface="Times New Roman" panose="02020603050405020304" pitchFamily="18" charset="0"/>
                        </a:rPr>
                        <a:t>Cặp</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cạnh</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err="1">
                          <a:latin typeface="Times New Roman" panose="02020603050405020304" pitchFamily="18" charset="0"/>
                          <a:cs typeface="Times New Roman" panose="02020603050405020304" pitchFamily="18" charset="0"/>
                        </a:rPr>
                        <a:t>Trọng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số</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659252">
                <a:tc>
                  <a:txBody>
                    <a:bodyPr/>
                    <a:lstStyle/>
                    <a:p>
                      <a:pPr algn="ctr"/>
                      <a:r>
                        <a:rPr lang="en-US" sz="4000"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517152751"/>
                  </a:ext>
                </a:extLst>
              </a:tr>
              <a:tr h="659252">
                <a:tc>
                  <a:txBody>
                    <a:bodyPr/>
                    <a:lstStyle/>
                    <a:p>
                      <a:pPr algn="ctr"/>
                      <a:r>
                        <a:rPr lang="en-US" sz="4000" dirty="0"/>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817330121"/>
                  </a:ext>
                </a:extLst>
              </a:tr>
              <a:tr h="659252">
                <a:tc>
                  <a:txBody>
                    <a:bodyPr/>
                    <a:lstStyle/>
                    <a:p>
                      <a:pPr algn="ctr"/>
                      <a:r>
                        <a:rPr lang="en-US" sz="40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196160904"/>
                  </a:ext>
                </a:extLst>
              </a:tr>
              <a:tr h="659252">
                <a:tc>
                  <a:txBody>
                    <a:bodyPr/>
                    <a:lstStyle/>
                    <a:p>
                      <a:pPr algn="ctr"/>
                      <a:r>
                        <a:rPr lang="en-US" sz="4000"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476928"/>
                  </a:ext>
                </a:extLst>
              </a:tr>
              <a:tr h="659252">
                <a:tc>
                  <a:txBody>
                    <a:bodyPr/>
                    <a:lstStyle/>
                    <a:p>
                      <a:pPr algn="ctr"/>
                      <a:r>
                        <a:rPr lang="en-US" sz="4000" dirty="0"/>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363845"/>
                  </a:ext>
                </a:extLst>
              </a:tr>
              <a:tr h="659252">
                <a:tc>
                  <a:txBody>
                    <a:bodyPr/>
                    <a:lstStyle/>
                    <a:p>
                      <a:pPr algn="ctr"/>
                      <a:r>
                        <a:rPr lang="en-US" sz="4000"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922003"/>
                  </a:ext>
                </a:extLst>
              </a:tr>
              <a:tr h="659252">
                <a:tc>
                  <a:txBody>
                    <a:bodyPr/>
                    <a:lstStyle/>
                    <a:p>
                      <a:pPr algn="ctr"/>
                      <a:r>
                        <a:rPr lang="en-US" sz="4000" dirty="0"/>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2265105"/>
                  </a:ext>
                </a:extLst>
              </a:tr>
              <a:tr h="659252">
                <a:tc>
                  <a:txBody>
                    <a:bodyPr/>
                    <a:lstStyle/>
                    <a:p>
                      <a:pPr algn="ctr"/>
                      <a:r>
                        <a:rPr lang="en-US" sz="4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7682494"/>
                  </a:ext>
                </a:extLst>
              </a:tr>
            </a:tbl>
          </a:graphicData>
        </a:graphic>
      </p:graphicFrame>
      <p:graphicFrame>
        <p:nvGraphicFramePr>
          <p:cNvPr id="2" name="Table 1">
            <a:extLst>
              <a:ext uri="{FF2B5EF4-FFF2-40B4-BE49-F238E27FC236}">
                <a16:creationId xmlns:a16="http://schemas.microsoft.com/office/drawing/2014/main" id="{A41C8355-491C-D8C1-1292-24FF4B86CF77}"/>
              </a:ext>
            </a:extLst>
          </p:cNvPr>
          <p:cNvGraphicFramePr>
            <a:graphicFrameLocks noGrp="1"/>
          </p:cNvGraphicFramePr>
          <p:nvPr/>
        </p:nvGraphicFramePr>
        <p:xfrm>
          <a:off x="6096000" y="90488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257569206"/>
                    </a:ext>
                  </a:extLst>
                </a:gridCol>
                <a:gridCol w="1752600">
                  <a:extLst>
                    <a:ext uri="{9D8B030D-6E8A-4147-A177-3AD203B41FA5}">
                      <a16:colId xmlns:a16="http://schemas.microsoft.com/office/drawing/2014/main" val="3968923521"/>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2155772"/>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568495"/>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9551497"/>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740145"/>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1419096"/>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7101565"/>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021738"/>
                  </a:ext>
                </a:extLst>
              </a:tr>
            </a:tbl>
          </a:graphicData>
        </a:graphic>
      </p:graphicFrame>
      <p:sp>
        <p:nvSpPr>
          <p:cNvPr id="4" name="TextBox 3">
            <a:extLst>
              <a:ext uri="{FF2B5EF4-FFF2-40B4-BE49-F238E27FC236}">
                <a16:creationId xmlns:a16="http://schemas.microsoft.com/office/drawing/2014/main" id="{8F68CC4A-E555-4EEE-E752-F494696BE1D1}"/>
              </a:ext>
            </a:extLst>
          </p:cNvPr>
          <p:cNvSpPr txBox="1"/>
          <p:nvPr/>
        </p:nvSpPr>
        <p:spPr>
          <a:xfrm>
            <a:off x="10363200" y="1417990"/>
            <a:ext cx="7391400" cy="1569660"/>
          </a:xfrm>
          <a:prstGeom prst="rect">
            <a:avLst/>
          </a:prstGeom>
          <a:noFill/>
        </p:spPr>
        <p:txBody>
          <a:bodyPr wrap="square" rtlCol="0">
            <a:spAutoFit/>
          </a:bodyPr>
          <a:lstStyle/>
          <a:p>
            <a:r>
              <a:rPr lang="en-US" sz="3200" dirty="0" err="1">
                <a:solidFill>
                  <a:schemeClr val="bg1"/>
                </a:solidFill>
              </a:rPr>
              <a:t>Xét</a:t>
            </a:r>
            <a:r>
              <a:rPr lang="en-US" sz="3200" dirty="0">
                <a:solidFill>
                  <a:schemeClr val="bg1"/>
                </a:solidFill>
              </a:rPr>
              <a:t> </a:t>
            </a:r>
            <a:r>
              <a:rPr lang="en-US" sz="3200" dirty="0" err="1">
                <a:solidFill>
                  <a:schemeClr val="bg1"/>
                </a:solidFill>
              </a:rPr>
              <a:t>cặp</a:t>
            </a:r>
            <a:r>
              <a:rPr lang="en-US" sz="3200" dirty="0">
                <a:solidFill>
                  <a:schemeClr val="bg1"/>
                </a:solidFill>
              </a:rPr>
              <a:t> </a:t>
            </a:r>
            <a:r>
              <a:rPr lang="en-US" sz="3200" dirty="0" err="1">
                <a:solidFill>
                  <a:schemeClr val="bg1"/>
                </a:solidFill>
              </a:rPr>
              <a:t>đỉnh</a:t>
            </a:r>
            <a:r>
              <a:rPr lang="en-US" sz="3200" dirty="0">
                <a:solidFill>
                  <a:schemeClr val="bg1"/>
                </a:solidFill>
              </a:rPr>
              <a:t> (1,3): parent[1] </a:t>
            </a:r>
            <a:r>
              <a:rPr lang="en-US" sz="3200" dirty="0" err="1">
                <a:solidFill>
                  <a:schemeClr val="bg1"/>
                </a:solidFill>
              </a:rPr>
              <a:t>khác</a:t>
            </a:r>
            <a:r>
              <a:rPr lang="en-US" sz="3200" dirty="0">
                <a:solidFill>
                  <a:schemeClr val="bg1"/>
                </a:solidFill>
              </a:rPr>
              <a:t> parent[3], </a:t>
            </a:r>
            <a:r>
              <a:rPr lang="en-US" sz="3200" dirty="0" err="1">
                <a:solidFill>
                  <a:schemeClr val="bg1"/>
                </a:solidFill>
              </a:rPr>
              <a:t>và</a:t>
            </a:r>
            <a:r>
              <a:rPr lang="en-US" sz="3200" dirty="0">
                <a:solidFill>
                  <a:schemeClr val="bg1"/>
                </a:solidFill>
              </a:rPr>
              <a:t> </a:t>
            </a:r>
            <a:r>
              <a:rPr lang="en-US" sz="3200" dirty="0" err="1">
                <a:solidFill>
                  <a:schemeClr val="bg1"/>
                </a:solidFill>
              </a:rPr>
              <a:t>sz</a:t>
            </a:r>
            <a:r>
              <a:rPr lang="en-US" sz="3200" dirty="0">
                <a:solidFill>
                  <a:schemeClr val="bg1"/>
                </a:solidFill>
              </a:rPr>
              <a:t>[1] &lt; </a:t>
            </a:r>
            <a:r>
              <a:rPr lang="en-US" sz="3200" dirty="0" err="1">
                <a:solidFill>
                  <a:schemeClr val="bg1"/>
                </a:solidFill>
              </a:rPr>
              <a:t>sz</a:t>
            </a:r>
            <a:r>
              <a:rPr lang="en-US" sz="3200" dirty="0">
                <a:solidFill>
                  <a:schemeClr val="bg1"/>
                </a:solidFill>
              </a:rPr>
              <a:t>[3] </a:t>
            </a:r>
            <a:r>
              <a:rPr lang="en-US" sz="3200" dirty="0" err="1">
                <a:solidFill>
                  <a:schemeClr val="bg1"/>
                </a:solidFill>
              </a:rPr>
              <a:t>nên</a:t>
            </a:r>
            <a:r>
              <a:rPr lang="en-US" sz="3200" dirty="0">
                <a:solidFill>
                  <a:schemeClr val="bg1"/>
                </a:solidFill>
              </a:rPr>
              <a:t> parent[1]=2, </a:t>
            </a:r>
            <a:r>
              <a:rPr lang="en-US" sz="3200" dirty="0" err="1">
                <a:solidFill>
                  <a:schemeClr val="bg1"/>
                </a:solidFill>
              </a:rPr>
              <a:t>sz</a:t>
            </a:r>
            <a:r>
              <a:rPr lang="en-US" sz="3200" dirty="0">
                <a:solidFill>
                  <a:schemeClr val="bg1"/>
                </a:solidFill>
              </a:rPr>
              <a:t>[3]=</a:t>
            </a:r>
            <a:r>
              <a:rPr lang="en-US" sz="3200" dirty="0" err="1">
                <a:solidFill>
                  <a:schemeClr val="bg1"/>
                </a:solidFill>
              </a:rPr>
              <a:t>sz</a:t>
            </a:r>
            <a:r>
              <a:rPr lang="en-US" sz="3200" dirty="0">
                <a:solidFill>
                  <a:schemeClr val="bg1"/>
                </a:solidFill>
              </a:rPr>
              <a:t>[3]+</a:t>
            </a:r>
            <a:r>
              <a:rPr lang="en-US" sz="3200" dirty="0" err="1">
                <a:solidFill>
                  <a:schemeClr val="bg1"/>
                </a:solidFill>
              </a:rPr>
              <a:t>sz</a:t>
            </a:r>
            <a:r>
              <a:rPr lang="en-US" sz="3200" dirty="0">
                <a:solidFill>
                  <a:schemeClr val="bg1"/>
                </a:solidFill>
              </a:rPr>
              <a:t>[1]=3</a:t>
            </a:r>
            <a:endParaRPr lang="en-US" sz="3200" dirty="0"/>
          </a:p>
        </p:txBody>
      </p:sp>
      <p:graphicFrame>
        <p:nvGraphicFramePr>
          <p:cNvPr id="5" name="Table 4">
            <a:extLst>
              <a:ext uri="{FF2B5EF4-FFF2-40B4-BE49-F238E27FC236}">
                <a16:creationId xmlns:a16="http://schemas.microsoft.com/office/drawing/2014/main" id="{4B9965DF-1756-CF2A-5CA1-38D7450B1088}"/>
              </a:ext>
            </a:extLst>
          </p:cNvPr>
          <p:cNvGraphicFramePr>
            <a:graphicFrameLocks noGrp="1"/>
          </p:cNvGraphicFramePr>
          <p:nvPr/>
        </p:nvGraphicFramePr>
        <p:xfrm>
          <a:off x="6096000" y="90488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30742026"/>
                    </a:ext>
                  </a:extLst>
                </a:gridCol>
                <a:gridCol w="1752600">
                  <a:extLst>
                    <a:ext uri="{9D8B030D-6E8A-4147-A177-3AD203B41FA5}">
                      <a16:colId xmlns:a16="http://schemas.microsoft.com/office/drawing/2014/main" val="3608909860"/>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278904"/>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4077711"/>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952068"/>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8410127"/>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0983060"/>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4626888"/>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169206"/>
                  </a:ext>
                </a:extLst>
              </a:tr>
            </a:tbl>
          </a:graphicData>
        </a:graphic>
      </p:graphicFrame>
      <p:graphicFrame>
        <p:nvGraphicFramePr>
          <p:cNvPr id="10" name="Table 9">
            <a:extLst>
              <a:ext uri="{FF2B5EF4-FFF2-40B4-BE49-F238E27FC236}">
                <a16:creationId xmlns:a16="http://schemas.microsoft.com/office/drawing/2014/main" id="{39587783-FEFE-7301-33FF-38375D665A57}"/>
              </a:ext>
            </a:extLst>
          </p:cNvPr>
          <p:cNvGraphicFramePr>
            <a:graphicFrameLocks noGrp="1"/>
          </p:cNvGraphicFramePr>
          <p:nvPr/>
        </p:nvGraphicFramePr>
        <p:xfrm>
          <a:off x="6195803" y="491490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30742026"/>
                    </a:ext>
                  </a:extLst>
                </a:gridCol>
                <a:gridCol w="1752600">
                  <a:extLst>
                    <a:ext uri="{9D8B030D-6E8A-4147-A177-3AD203B41FA5}">
                      <a16:colId xmlns:a16="http://schemas.microsoft.com/office/drawing/2014/main" val="3608909860"/>
                    </a:ext>
                  </a:extLst>
                </a:gridCol>
              </a:tblGrid>
              <a:tr h="370840">
                <a:tc>
                  <a:txBody>
                    <a:bodyPr/>
                    <a:lstStyle/>
                    <a:p>
                      <a:r>
                        <a:rPr lang="en-US" sz="2800" dirty="0" err="1">
                          <a:latin typeface="Times New Roman" panose="02020603050405020304" pitchFamily="18" charset="0"/>
                          <a:cs typeface="Times New Roman" panose="02020603050405020304" pitchFamily="18" charset="0"/>
                        </a:rPr>
                        <a:t>sz</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278904"/>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4077711"/>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952068"/>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8410127"/>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0983060"/>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4626888"/>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169206"/>
                  </a:ext>
                </a:extLst>
              </a:tr>
            </a:tbl>
          </a:graphicData>
        </a:graphic>
      </p:graphicFrame>
      <p:graphicFrame>
        <p:nvGraphicFramePr>
          <p:cNvPr id="3" name="Table 2">
            <a:extLst>
              <a:ext uri="{FF2B5EF4-FFF2-40B4-BE49-F238E27FC236}">
                <a16:creationId xmlns:a16="http://schemas.microsoft.com/office/drawing/2014/main" id="{8D800D82-33F9-4AE1-3872-DBFC2F8ACB82}"/>
              </a:ext>
            </a:extLst>
          </p:cNvPr>
          <p:cNvGraphicFramePr>
            <a:graphicFrameLocks noGrp="1"/>
          </p:cNvGraphicFramePr>
          <p:nvPr>
            <p:extLst>
              <p:ext uri="{D42A27DB-BD31-4B8C-83A1-F6EECF244321}">
                <p14:modId xmlns:p14="http://schemas.microsoft.com/office/powerpoint/2010/main" val="3287627197"/>
              </p:ext>
            </p:extLst>
          </p:nvPr>
        </p:nvGraphicFramePr>
        <p:xfrm>
          <a:off x="6195803" y="492252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162502869"/>
                    </a:ext>
                  </a:extLst>
                </a:gridCol>
                <a:gridCol w="1752600">
                  <a:extLst>
                    <a:ext uri="{9D8B030D-6E8A-4147-A177-3AD203B41FA5}">
                      <a16:colId xmlns:a16="http://schemas.microsoft.com/office/drawing/2014/main" val="3170596330"/>
                    </a:ext>
                  </a:extLst>
                </a:gridCol>
              </a:tblGrid>
              <a:tr h="370840">
                <a:tc>
                  <a:txBody>
                    <a:bodyPr/>
                    <a:lstStyle/>
                    <a:p>
                      <a:r>
                        <a:rPr lang="en-US" sz="2800" dirty="0" err="1">
                          <a:latin typeface="Times New Roman" panose="02020603050405020304" pitchFamily="18" charset="0"/>
                          <a:cs typeface="Times New Roman" panose="02020603050405020304" pitchFamily="18" charset="0"/>
                        </a:rPr>
                        <a:t>sz</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7333658"/>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5857746"/>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310783"/>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8897129"/>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7487486"/>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2296253"/>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2726962"/>
                  </a:ext>
                </a:extLst>
              </a:tr>
            </a:tbl>
          </a:graphicData>
        </a:graphic>
      </p:graphicFrame>
      <p:graphicFrame>
        <p:nvGraphicFramePr>
          <p:cNvPr id="7" name="Table 6">
            <a:extLst>
              <a:ext uri="{FF2B5EF4-FFF2-40B4-BE49-F238E27FC236}">
                <a16:creationId xmlns:a16="http://schemas.microsoft.com/office/drawing/2014/main" id="{F2D62A22-CAA2-86EE-91A7-5A9CB21772F5}"/>
              </a:ext>
            </a:extLst>
          </p:cNvPr>
          <p:cNvGraphicFramePr>
            <a:graphicFrameLocks noGrp="1"/>
          </p:cNvGraphicFramePr>
          <p:nvPr>
            <p:extLst>
              <p:ext uri="{D42A27DB-BD31-4B8C-83A1-F6EECF244321}">
                <p14:modId xmlns:p14="http://schemas.microsoft.com/office/powerpoint/2010/main" val="3314840257"/>
              </p:ext>
            </p:extLst>
          </p:nvPr>
        </p:nvGraphicFramePr>
        <p:xfrm>
          <a:off x="6096000" y="87440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972997271"/>
                    </a:ext>
                  </a:extLst>
                </a:gridCol>
                <a:gridCol w="1752600">
                  <a:extLst>
                    <a:ext uri="{9D8B030D-6E8A-4147-A177-3AD203B41FA5}">
                      <a16:colId xmlns:a16="http://schemas.microsoft.com/office/drawing/2014/main" val="2034759995"/>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2588850"/>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9948553"/>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0276798"/>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2799800"/>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604966"/>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9059391"/>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6506079"/>
                  </a:ext>
                </a:extLst>
              </a:tr>
            </a:tbl>
          </a:graphicData>
        </a:graphic>
      </p:graphicFrame>
      <p:graphicFrame>
        <p:nvGraphicFramePr>
          <p:cNvPr id="9" name="Table 8">
            <a:extLst>
              <a:ext uri="{FF2B5EF4-FFF2-40B4-BE49-F238E27FC236}">
                <a16:creationId xmlns:a16="http://schemas.microsoft.com/office/drawing/2014/main" id="{DC841CB8-E8D8-1700-1569-F766324BA2DA}"/>
              </a:ext>
            </a:extLst>
          </p:cNvPr>
          <p:cNvGraphicFramePr>
            <a:graphicFrameLocks noGrp="1"/>
          </p:cNvGraphicFramePr>
          <p:nvPr>
            <p:extLst>
              <p:ext uri="{D42A27DB-BD31-4B8C-83A1-F6EECF244321}">
                <p14:modId xmlns:p14="http://schemas.microsoft.com/office/powerpoint/2010/main" val="478846579"/>
              </p:ext>
            </p:extLst>
          </p:nvPr>
        </p:nvGraphicFramePr>
        <p:xfrm>
          <a:off x="6195803" y="490728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542350029"/>
                    </a:ext>
                  </a:extLst>
                </a:gridCol>
                <a:gridCol w="1752600">
                  <a:extLst>
                    <a:ext uri="{9D8B030D-6E8A-4147-A177-3AD203B41FA5}">
                      <a16:colId xmlns:a16="http://schemas.microsoft.com/office/drawing/2014/main" val="2365683102"/>
                    </a:ext>
                  </a:extLst>
                </a:gridCol>
              </a:tblGrid>
              <a:tr h="370840">
                <a:tc>
                  <a:txBody>
                    <a:bodyPr/>
                    <a:lstStyle/>
                    <a:p>
                      <a:r>
                        <a:rPr lang="en-US" sz="2800" dirty="0" err="1">
                          <a:latin typeface="Times New Roman" panose="02020603050405020304" pitchFamily="18" charset="0"/>
                          <a:cs typeface="Times New Roman" panose="02020603050405020304" pitchFamily="18" charset="0"/>
                        </a:rPr>
                        <a:t>sz</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5974288"/>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6772047"/>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9957964"/>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646426"/>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8616345"/>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5680886"/>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326826"/>
                  </a:ext>
                </a:extLst>
              </a:tr>
            </a:tbl>
          </a:graphicData>
        </a:graphic>
      </p:graphicFrame>
      <p:graphicFrame>
        <p:nvGraphicFramePr>
          <p:cNvPr id="11" name="Table 10">
            <a:extLst>
              <a:ext uri="{FF2B5EF4-FFF2-40B4-BE49-F238E27FC236}">
                <a16:creationId xmlns:a16="http://schemas.microsoft.com/office/drawing/2014/main" id="{AA30EC3F-E622-E4ED-EABA-C0CF3D168171}"/>
              </a:ext>
            </a:extLst>
          </p:cNvPr>
          <p:cNvGraphicFramePr>
            <a:graphicFrameLocks noGrp="1"/>
          </p:cNvGraphicFramePr>
          <p:nvPr>
            <p:extLst>
              <p:ext uri="{D42A27DB-BD31-4B8C-83A1-F6EECF244321}">
                <p14:modId xmlns:p14="http://schemas.microsoft.com/office/powerpoint/2010/main" val="774562620"/>
              </p:ext>
            </p:extLst>
          </p:nvPr>
        </p:nvGraphicFramePr>
        <p:xfrm>
          <a:off x="6096000" y="89726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947141748"/>
                    </a:ext>
                  </a:extLst>
                </a:gridCol>
                <a:gridCol w="1752600">
                  <a:extLst>
                    <a:ext uri="{9D8B030D-6E8A-4147-A177-3AD203B41FA5}">
                      <a16:colId xmlns:a16="http://schemas.microsoft.com/office/drawing/2014/main" val="2661878201"/>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266833"/>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6284999"/>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8128105"/>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1367421"/>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3293487"/>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925963"/>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1345133"/>
                  </a:ext>
                </a:extLst>
              </a:tr>
            </a:tbl>
          </a:graphicData>
        </a:graphic>
      </p:graphicFrame>
      <p:pic>
        <p:nvPicPr>
          <p:cNvPr id="12" name="Picture 11" descr="A diagram of a network with Silverstone Circuit in the background&#10;&#10;Description automatically generated">
            <a:extLst>
              <a:ext uri="{FF2B5EF4-FFF2-40B4-BE49-F238E27FC236}">
                <a16:creationId xmlns:a16="http://schemas.microsoft.com/office/drawing/2014/main" id="{10D455A9-8D16-8425-CF88-212E7F0F3F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0027" y="3468554"/>
            <a:ext cx="5877745" cy="3229426"/>
          </a:xfrm>
          <a:prstGeom prst="rect">
            <a:avLst/>
          </a:prstGeom>
        </p:spPr>
      </p:pic>
      <p:pic>
        <p:nvPicPr>
          <p:cNvPr id="14" name="Picture 13" descr="A diagram of a network with Silverstone Circuit in the background&#10;&#10;Description automatically generated">
            <a:extLst>
              <a:ext uri="{FF2B5EF4-FFF2-40B4-BE49-F238E27FC236}">
                <a16:creationId xmlns:a16="http://schemas.microsoft.com/office/drawing/2014/main" id="{5A6D555E-1AD1-834A-C228-13361A12A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0027" y="6896100"/>
            <a:ext cx="5696745" cy="3096057"/>
          </a:xfrm>
          <a:prstGeom prst="rect">
            <a:avLst/>
          </a:prstGeom>
        </p:spPr>
      </p:pic>
    </p:spTree>
    <p:extLst>
      <p:ext uri="{BB962C8B-B14F-4D97-AF65-F5344CB8AC3E}">
        <p14:creationId xmlns:p14="http://schemas.microsoft.com/office/powerpoint/2010/main" val="400697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D1BE7584-1D16-ED1E-CB99-CC7D8577F719}"/>
              </a:ext>
            </a:extLst>
          </p:cNvPr>
          <p:cNvGraphicFramePr>
            <a:graphicFrameLocks noGrp="1"/>
          </p:cNvGraphicFramePr>
          <p:nvPr>
            <p:extLst>
              <p:ext uri="{D42A27DB-BD31-4B8C-83A1-F6EECF244321}">
                <p14:modId xmlns:p14="http://schemas.microsoft.com/office/powerpoint/2010/main" val="4192773459"/>
              </p:ext>
            </p:extLst>
          </p:nvPr>
        </p:nvGraphicFramePr>
        <p:xfrm>
          <a:off x="914400" y="904880"/>
          <a:ext cx="4680166" cy="6286962"/>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1370489825"/>
                    </a:ext>
                  </a:extLst>
                </a:gridCol>
                <a:gridCol w="2470366">
                  <a:extLst>
                    <a:ext uri="{9D8B030D-6E8A-4147-A177-3AD203B41FA5}">
                      <a16:colId xmlns:a16="http://schemas.microsoft.com/office/drawing/2014/main" val="4111099372"/>
                    </a:ext>
                  </a:extLst>
                </a:gridCol>
              </a:tblGrid>
              <a:tr h="678642">
                <a:tc>
                  <a:txBody>
                    <a:bodyPr/>
                    <a:lstStyle/>
                    <a:p>
                      <a:pPr algn="ctr"/>
                      <a:r>
                        <a:rPr lang="en-US" sz="2800" b="1" dirty="0" err="1">
                          <a:latin typeface="Times New Roman" panose="02020603050405020304" pitchFamily="18" charset="0"/>
                          <a:cs typeface="Times New Roman" panose="02020603050405020304" pitchFamily="18" charset="0"/>
                        </a:rPr>
                        <a:t>Cặp</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cạnh</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err="1">
                          <a:latin typeface="Times New Roman" panose="02020603050405020304" pitchFamily="18" charset="0"/>
                          <a:cs typeface="Times New Roman" panose="02020603050405020304" pitchFamily="18" charset="0"/>
                        </a:rPr>
                        <a:t>Trọng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số</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659252">
                <a:tc>
                  <a:txBody>
                    <a:bodyPr/>
                    <a:lstStyle/>
                    <a:p>
                      <a:pPr algn="ctr"/>
                      <a:r>
                        <a:rPr lang="en-US" sz="4000"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517152751"/>
                  </a:ext>
                </a:extLst>
              </a:tr>
              <a:tr h="659252">
                <a:tc>
                  <a:txBody>
                    <a:bodyPr/>
                    <a:lstStyle/>
                    <a:p>
                      <a:pPr algn="ctr"/>
                      <a:r>
                        <a:rPr lang="en-US" sz="4000" dirty="0"/>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817330121"/>
                  </a:ext>
                </a:extLst>
              </a:tr>
              <a:tr h="659252">
                <a:tc>
                  <a:txBody>
                    <a:bodyPr/>
                    <a:lstStyle/>
                    <a:p>
                      <a:pPr algn="ctr"/>
                      <a:r>
                        <a:rPr lang="en-US" sz="40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196160904"/>
                  </a:ext>
                </a:extLst>
              </a:tr>
              <a:tr h="659252">
                <a:tc>
                  <a:txBody>
                    <a:bodyPr/>
                    <a:lstStyle/>
                    <a:p>
                      <a:pPr algn="ctr"/>
                      <a:r>
                        <a:rPr lang="en-US" sz="4000"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283476928"/>
                  </a:ext>
                </a:extLst>
              </a:tr>
              <a:tr h="659252">
                <a:tc>
                  <a:txBody>
                    <a:bodyPr/>
                    <a:lstStyle/>
                    <a:p>
                      <a:pPr algn="ctr"/>
                      <a:r>
                        <a:rPr lang="en-US" sz="4000" dirty="0"/>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363845"/>
                  </a:ext>
                </a:extLst>
              </a:tr>
              <a:tr h="659252">
                <a:tc>
                  <a:txBody>
                    <a:bodyPr/>
                    <a:lstStyle/>
                    <a:p>
                      <a:pPr algn="ctr"/>
                      <a:r>
                        <a:rPr lang="en-US" sz="4000"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922003"/>
                  </a:ext>
                </a:extLst>
              </a:tr>
              <a:tr h="659252">
                <a:tc>
                  <a:txBody>
                    <a:bodyPr/>
                    <a:lstStyle/>
                    <a:p>
                      <a:pPr algn="ctr"/>
                      <a:r>
                        <a:rPr lang="en-US" sz="4000" dirty="0"/>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2265105"/>
                  </a:ext>
                </a:extLst>
              </a:tr>
              <a:tr h="659252">
                <a:tc>
                  <a:txBody>
                    <a:bodyPr/>
                    <a:lstStyle/>
                    <a:p>
                      <a:pPr algn="ctr"/>
                      <a:r>
                        <a:rPr lang="en-US" sz="4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7682494"/>
                  </a:ext>
                </a:extLst>
              </a:tr>
            </a:tbl>
          </a:graphicData>
        </a:graphic>
      </p:graphicFrame>
      <p:graphicFrame>
        <p:nvGraphicFramePr>
          <p:cNvPr id="2" name="Table 1">
            <a:extLst>
              <a:ext uri="{FF2B5EF4-FFF2-40B4-BE49-F238E27FC236}">
                <a16:creationId xmlns:a16="http://schemas.microsoft.com/office/drawing/2014/main" id="{A41C8355-491C-D8C1-1292-24FF4B86CF77}"/>
              </a:ext>
            </a:extLst>
          </p:cNvPr>
          <p:cNvGraphicFramePr>
            <a:graphicFrameLocks noGrp="1"/>
          </p:cNvGraphicFramePr>
          <p:nvPr/>
        </p:nvGraphicFramePr>
        <p:xfrm>
          <a:off x="6096000" y="90488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257569206"/>
                    </a:ext>
                  </a:extLst>
                </a:gridCol>
                <a:gridCol w="1752600">
                  <a:extLst>
                    <a:ext uri="{9D8B030D-6E8A-4147-A177-3AD203B41FA5}">
                      <a16:colId xmlns:a16="http://schemas.microsoft.com/office/drawing/2014/main" val="3968923521"/>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2155772"/>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568495"/>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9551497"/>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740145"/>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1419096"/>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7101565"/>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021738"/>
                  </a:ext>
                </a:extLst>
              </a:tr>
            </a:tbl>
          </a:graphicData>
        </a:graphic>
      </p:graphicFrame>
      <p:sp>
        <p:nvSpPr>
          <p:cNvPr id="4" name="TextBox 3">
            <a:extLst>
              <a:ext uri="{FF2B5EF4-FFF2-40B4-BE49-F238E27FC236}">
                <a16:creationId xmlns:a16="http://schemas.microsoft.com/office/drawing/2014/main" id="{8F68CC4A-E555-4EEE-E752-F494696BE1D1}"/>
              </a:ext>
            </a:extLst>
          </p:cNvPr>
          <p:cNvSpPr txBox="1"/>
          <p:nvPr/>
        </p:nvSpPr>
        <p:spPr>
          <a:xfrm>
            <a:off x="10363200" y="1417990"/>
            <a:ext cx="7391400" cy="1569660"/>
          </a:xfrm>
          <a:prstGeom prst="rect">
            <a:avLst/>
          </a:prstGeom>
          <a:noFill/>
        </p:spPr>
        <p:txBody>
          <a:bodyPr wrap="square" rtlCol="0">
            <a:spAutoFit/>
          </a:bodyPr>
          <a:lstStyle/>
          <a:p>
            <a:r>
              <a:rPr lang="en-US" sz="3200" dirty="0" err="1">
                <a:solidFill>
                  <a:schemeClr val="bg1"/>
                </a:solidFill>
              </a:rPr>
              <a:t>Xét</a:t>
            </a:r>
            <a:r>
              <a:rPr lang="en-US" sz="3200" dirty="0">
                <a:solidFill>
                  <a:schemeClr val="bg1"/>
                </a:solidFill>
              </a:rPr>
              <a:t> </a:t>
            </a:r>
            <a:r>
              <a:rPr lang="en-US" sz="3200" dirty="0" err="1">
                <a:solidFill>
                  <a:schemeClr val="bg1"/>
                </a:solidFill>
              </a:rPr>
              <a:t>cặp</a:t>
            </a:r>
            <a:r>
              <a:rPr lang="en-US" sz="3200" dirty="0">
                <a:solidFill>
                  <a:schemeClr val="bg1"/>
                </a:solidFill>
              </a:rPr>
              <a:t> </a:t>
            </a:r>
            <a:r>
              <a:rPr lang="en-US" sz="3200" dirty="0" err="1">
                <a:solidFill>
                  <a:schemeClr val="bg1"/>
                </a:solidFill>
              </a:rPr>
              <a:t>đỉnh</a:t>
            </a:r>
            <a:r>
              <a:rPr lang="en-US" sz="3200" dirty="0">
                <a:solidFill>
                  <a:schemeClr val="bg1"/>
                </a:solidFill>
              </a:rPr>
              <a:t> (2,4): parent[2] </a:t>
            </a:r>
            <a:r>
              <a:rPr lang="en-US" sz="3200" dirty="0" err="1">
                <a:solidFill>
                  <a:schemeClr val="bg1"/>
                </a:solidFill>
              </a:rPr>
              <a:t>khác</a:t>
            </a:r>
            <a:r>
              <a:rPr lang="en-US" sz="3200" dirty="0">
                <a:solidFill>
                  <a:schemeClr val="bg1"/>
                </a:solidFill>
              </a:rPr>
              <a:t> parent[4], </a:t>
            </a:r>
            <a:r>
              <a:rPr lang="en-US" sz="3200" dirty="0" err="1">
                <a:solidFill>
                  <a:schemeClr val="bg1"/>
                </a:solidFill>
              </a:rPr>
              <a:t>và</a:t>
            </a:r>
            <a:r>
              <a:rPr lang="en-US" sz="3200" dirty="0">
                <a:solidFill>
                  <a:schemeClr val="bg1"/>
                </a:solidFill>
              </a:rPr>
              <a:t> </a:t>
            </a:r>
            <a:r>
              <a:rPr lang="en-US" sz="3200" dirty="0" err="1">
                <a:solidFill>
                  <a:schemeClr val="bg1"/>
                </a:solidFill>
              </a:rPr>
              <a:t>sz</a:t>
            </a:r>
            <a:r>
              <a:rPr lang="en-US" sz="3200" dirty="0">
                <a:solidFill>
                  <a:schemeClr val="bg1"/>
                </a:solidFill>
              </a:rPr>
              <a:t>[4] &lt; </a:t>
            </a:r>
            <a:r>
              <a:rPr lang="en-US" sz="3200" dirty="0" err="1">
                <a:solidFill>
                  <a:schemeClr val="bg1"/>
                </a:solidFill>
              </a:rPr>
              <a:t>sz</a:t>
            </a:r>
            <a:r>
              <a:rPr lang="en-US" sz="3200" dirty="0">
                <a:solidFill>
                  <a:schemeClr val="bg1"/>
                </a:solidFill>
              </a:rPr>
              <a:t>[2] </a:t>
            </a:r>
            <a:r>
              <a:rPr lang="en-US" sz="3200" dirty="0" err="1">
                <a:solidFill>
                  <a:schemeClr val="bg1"/>
                </a:solidFill>
              </a:rPr>
              <a:t>nên</a:t>
            </a:r>
            <a:r>
              <a:rPr lang="en-US" sz="3200" dirty="0">
                <a:solidFill>
                  <a:schemeClr val="bg1"/>
                </a:solidFill>
              </a:rPr>
              <a:t> parent[4]=2, </a:t>
            </a:r>
            <a:r>
              <a:rPr lang="en-US" sz="3200" dirty="0" err="1">
                <a:solidFill>
                  <a:schemeClr val="bg1"/>
                </a:solidFill>
              </a:rPr>
              <a:t>sz</a:t>
            </a:r>
            <a:r>
              <a:rPr lang="en-US" sz="3200" dirty="0">
                <a:solidFill>
                  <a:schemeClr val="bg1"/>
                </a:solidFill>
              </a:rPr>
              <a:t>[2]=</a:t>
            </a:r>
            <a:r>
              <a:rPr lang="en-US" sz="3200" dirty="0" err="1">
                <a:solidFill>
                  <a:schemeClr val="bg1"/>
                </a:solidFill>
              </a:rPr>
              <a:t>sz</a:t>
            </a:r>
            <a:r>
              <a:rPr lang="en-US" sz="3200" dirty="0">
                <a:solidFill>
                  <a:schemeClr val="bg1"/>
                </a:solidFill>
              </a:rPr>
              <a:t>[2]+</a:t>
            </a:r>
            <a:r>
              <a:rPr lang="en-US" sz="3200" dirty="0" err="1">
                <a:solidFill>
                  <a:schemeClr val="bg1"/>
                </a:solidFill>
              </a:rPr>
              <a:t>sz</a:t>
            </a:r>
            <a:r>
              <a:rPr lang="en-US" sz="3200" dirty="0">
                <a:solidFill>
                  <a:schemeClr val="bg1"/>
                </a:solidFill>
              </a:rPr>
              <a:t>[4]=3</a:t>
            </a:r>
            <a:endParaRPr lang="en-US" sz="3200" dirty="0"/>
          </a:p>
        </p:txBody>
      </p:sp>
      <p:graphicFrame>
        <p:nvGraphicFramePr>
          <p:cNvPr id="5" name="Table 4">
            <a:extLst>
              <a:ext uri="{FF2B5EF4-FFF2-40B4-BE49-F238E27FC236}">
                <a16:creationId xmlns:a16="http://schemas.microsoft.com/office/drawing/2014/main" id="{4B9965DF-1756-CF2A-5CA1-38D7450B1088}"/>
              </a:ext>
            </a:extLst>
          </p:cNvPr>
          <p:cNvGraphicFramePr>
            <a:graphicFrameLocks noGrp="1"/>
          </p:cNvGraphicFramePr>
          <p:nvPr/>
        </p:nvGraphicFramePr>
        <p:xfrm>
          <a:off x="6096000" y="90488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30742026"/>
                    </a:ext>
                  </a:extLst>
                </a:gridCol>
                <a:gridCol w="1752600">
                  <a:extLst>
                    <a:ext uri="{9D8B030D-6E8A-4147-A177-3AD203B41FA5}">
                      <a16:colId xmlns:a16="http://schemas.microsoft.com/office/drawing/2014/main" val="3608909860"/>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278904"/>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4077711"/>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952068"/>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8410127"/>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0983060"/>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4626888"/>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169206"/>
                  </a:ext>
                </a:extLst>
              </a:tr>
            </a:tbl>
          </a:graphicData>
        </a:graphic>
      </p:graphicFrame>
      <p:graphicFrame>
        <p:nvGraphicFramePr>
          <p:cNvPr id="10" name="Table 9">
            <a:extLst>
              <a:ext uri="{FF2B5EF4-FFF2-40B4-BE49-F238E27FC236}">
                <a16:creationId xmlns:a16="http://schemas.microsoft.com/office/drawing/2014/main" id="{39587783-FEFE-7301-33FF-38375D665A57}"/>
              </a:ext>
            </a:extLst>
          </p:cNvPr>
          <p:cNvGraphicFramePr>
            <a:graphicFrameLocks noGrp="1"/>
          </p:cNvGraphicFramePr>
          <p:nvPr/>
        </p:nvGraphicFramePr>
        <p:xfrm>
          <a:off x="6195803" y="491490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30742026"/>
                    </a:ext>
                  </a:extLst>
                </a:gridCol>
                <a:gridCol w="1752600">
                  <a:extLst>
                    <a:ext uri="{9D8B030D-6E8A-4147-A177-3AD203B41FA5}">
                      <a16:colId xmlns:a16="http://schemas.microsoft.com/office/drawing/2014/main" val="3608909860"/>
                    </a:ext>
                  </a:extLst>
                </a:gridCol>
              </a:tblGrid>
              <a:tr h="370840">
                <a:tc>
                  <a:txBody>
                    <a:bodyPr/>
                    <a:lstStyle/>
                    <a:p>
                      <a:r>
                        <a:rPr lang="en-US" sz="2800" dirty="0" err="1">
                          <a:latin typeface="Times New Roman" panose="02020603050405020304" pitchFamily="18" charset="0"/>
                          <a:cs typeface="Times New Roman" panose="02020603050405020304" pitchFamily="18" charset="0"/>
                        </a:rPr>
                        <a:t>sz</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278904"/>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4077711"/>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952068"/>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8410127"/>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0983060"/>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4626888"/>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169206"/>
                  </a:ext>
                </a:extLst>
              </a:tr>
            </a:tbl>
          </a:graphicData>
        </a:graphic>
      </p:graphicFrame>
      <p:graphicFrame>
        <p:nvGraphicFramePr>
          <p:cNvPr id="3" name="Table 2">
            <a:extLst>
              <a:ext uri="{FF2B5EF4-FFF2-40B4-BE49-F238E27FC236}">
                <a16:creationId xmlns:a16="http://schemas.microsoft.com/office/drawing/2014/main" id="{8D800D82-33F9-4AE1-3872-DBFC2F8ACB82}"/>
              </a:ext>
            </a:extLst>
          </p:cNvPr>
          <p:cNvGraphicFramePr>
            <a:graphicFrameLocks noGrp="1"/>
          </p:cNvGraphicFramePr>
          <p:nvPr/>
        </p:nvGraphicFramePr>
        <p:xfrm>
          <a:off x="6195803" y="492252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162502869"/>
                    </a:ext>
                  </a:extLst>
                </a:gridCol>
                <a:gridCol w="1752600">
                  <a:extLst>
                    <a:ext uri="{9D8B030D-6E8A-4147-A177-3AD203B41FA5}">
                      <a16:colId xmlns:a16="http://schemas.microsoft.com/office/drawing/2014/main" val="3170596330"/>
                    </a:ext>
                  </a:extLst>
                </a:gridCol>
              </a:tblGrid>
              <a:tr h="370840">
                <a:tc>
                  <a:txBody>
                    <a:bodyPr/>
                    <a:lstStyle/>
                    <a:p>
                      <a:r>
                        <a:rPr lang="en-US" sz="2800" dirty="0" err="1">
                          <a:latin typeface="Times New Roman" panose="02020603050405020304" pitchFamily="18" charset="0"/>
                          <a:cs typeface="Times New Roman" panose="02020603050405020304" pitchFamily="18" charset="0"/>
                        </a:rPr>
                        <a:t>sz</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7333658"/>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5857746"/>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310783"/>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8897129"/>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7487486"/>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2296253"/>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2726962"/>
                  </a:ext>
                </a:extLst>
              </a:tr>
            </a:tbl>
          </a:graphicData>
        </a:graphic>
      </p:graphicFrame>
      <p:graphicFrame>
        <p:nvGraphicFramePr>
          <p:cNvPr id="7" name="Table 6">
            <a:extLst>
              <a:ext uri="{FF2B5EF4-FFF2-40B4-BE49-F238E27FC236}">
                <a16:creationId xmlns:a16="http://schemas.microsoft.com/office/drawing/2014/main" id="{F2D62A22-CAA2-86EE-91A7-5A9CB21772F5}"/>
              </a:ext>
            </a:extLst>
          </p:cNvPr>
          <p:cNvGraphicFramePr>
            <a:graphicFrameLocks noGrp="1"/>
          </p:cNvGraphicFramePr>
          <p:nvPr/>
        </p:nvGraphicFramePr>
        <p:xfrm>
          <a:off x="6096000" y="87440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972997271"/>
                    </a:ext>
                  </a:extLst>
                </a:gridCol>
                <a:gridCol w="1752600">
                  <a:extLst>
                    <a:ext uri="{9D8B030D-6E8A-4147-A177-3AD203B41FA5}">
                      <a16:colId xmlns:a16="http://schemas.microsoft.com/office/drawing/2014/main" val="2034759995"/>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2588850"/>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9948553"/>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0276798"/>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2799800"/>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604966"/>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9059391"/>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6506079"/>
                  </a:ext>
                </a:extLst>
              </a:tr>
            </a:tbl>
          </a:graphicData>
        </a:graphic>
      </p:graphicFrame>
      <p:graphicFrame>
        <p:nvGraphicFramePr>
          <p:cNvPr id="9" name="Table 8">
            <a:extLst>
              <a:ext uri="{FF2B5EF4-FFF2-40B4-BE49-F238E27FC236}">
                <a16:creationId xmlns:a16="http://schemas.microsoft.com/office/drawing/2014/main" id="{DC841CB8-E8D8-1700-1569-F766324BA2DA}"/>
              </a:ext>
            </a:extLst>
          </p:cNvPr>
          <p:cNvGraphicFramePr>
            <a:graphicFrameLocks noGrp="1"/>
          </p:cNvGraphicFramePr>
          <p:nvPr>
            <p:extLst>
              <p:ext uri="{D42A27DB-BD31-4B8C-83A1-F6EECF244321}">
                <p14:modId xmlns:p14="http://schemas.microsoft.com/office/powerpoint/2010/main" val="988597608"/>
              </p:ext>
            </p:extLst>
          </p:nvPr>
        </p:nvGraphicFramePr>
        <p:xfrm>
          <a:off x="6195803" y="490728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542350029"/>
                    </a:ext>
                  </a:extLst>
                </a:gridCol>
                <a:gridCol w="1752600">
                  <a:extLst>
                    <a:ext uri="{9D8B030D-6E8A-4147-A177-3AD203B41FA5}">
                      <a16:colId xmlns:a16="http://schemas.microsoft.com/office/drawing/2014/main" val="2365683102"/>
                    </a:ext>
                  </a:extLst>
                </a:gridCol>
              </a:tblGrid>
              <a:tr h="370840">
                <a:tc>
                  <a:txBody>
                    <a:bodyPr/>
                    <a:lstStyle/>
                    <a:p>
                      <a:r>
                        <a:rPr lang="en-US" sz="2800" dirty="0" err="1">
                          <a:latin typeface="Times New Roman" panose="02020603050405020304" pitchFamily="18" charset="0"/>
                          <a:cs typeface="Times New Roman" panose="02020603050405020304" pitchFamily="18" charset="0"/>
                        </a:rPr>
                        <a:t>sz</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5974288"/>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6772047"/>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9957964"/>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646426"/>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8616345"/>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5680886"/>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326826"/>
                  </a:ext>
                </a:extLst>
              </a:tr>
            </a:tbl>
          </a:graphicData>
        </a:graphic>
      </p:graphicFrame>
      <p:graphicFrame>
        <p:nvGraphicFramePr>
          <p:cNvPr id="11" name="Table 10">
            <a:extLst>
              <a:ext uri="{FF2B5EF4-FFF2-40B4-BE49-F238E27FC236}">
                <a16:creationId xmlns:a16="http://schemas.microsoft.com/office/drawing/2014/main" id="{AA30EC3F-E622-E4ED-EABA-C0CF3D168171}"/>
              </a:ext>
            </a:extLst>
          </p:cNvPr>
          <p:cNvGraphicFramePr>
            <a:graphicFrameLocks noGrp="1"/>
          </p:cNvGraphicFramePr>
          <p:nvPr/>
        </p:nvGraphicFramePr>
        <p:xfrm>
          <a:off x="6096000" y="89726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947141748"/>
                    </a:ext>
                  </a:extLst>
                </a:gridCol>
                <a:gridCol w="1752600">
                  <a:extLst>
                    <a:ext uri="{9D8B030D-6E8A-4147-A177-3AD203B41FA5}">
                      <a16:colId xmlns:a16="http://schemas.microsoft.com/office/drawing/2014/main" val="2661878201"/>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266833"/>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6284999"/>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8128105"/>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1367421"/>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3293487"/>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925963"/>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1345133"/>
                  </a:ext>
                </a:extLst>
              </a:tr>
            </a:tbl>
          </a:graphicData>
        </a:graphic>
      </p:graphicFrame>
      <p:graphicFrame>
        <p:nvGraphicFramePr>
          <p:cNvPr id="12" name="Table 11">
            <a:extLst>
              <a:ext uri="{FF2B5EF4-FFF2-40B4-BE49-F238E27FC236}">
                <a16:creationId xmlns:a16="http://schemas.microsoft.com/office/drawing/2014/main" id="{A1887904-E6F8-8358-392B-A34E5F125E61}"/>
              </a:ext>
            </a:extLst>
          </p:cNvPr>
          <p:cNvGraphicFramePr>
            <a:graphicFrameLocks noGrp="1"/>
          </p:cNvGraphicFramePr>
          <p:nvPr>
            <p:extLst>
              <p:ext uri="{D42A27DB-BD31-4B8C-83A1-F6EECF244321}">
                <p14:modId xmlns:p14="http://schemas.microsoft.com/office/powerpoint/2010/main" val="514366344"/>
              </p:ext>
            </p:extLst>
          </p:nvPr>
        </p:nvGraphicFramePr>
        <p:xfrm>
          <a:off x="6065520" y="88202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419459328"/>
                    </a:ext>
                  </a:extLst>
                </a:gridCol>
                <a:gridCol w="1752600">
                  <a:extLst>
                    <a:ext uri="{9D8B030D-6E8A-4147-A177-3AD203B41FA5}">
                      <a16:colId xmlns:a16="http://schemas.microsoft.com/office/drawing/2014/main" val="3661558693"/>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3599450"/>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8960513"/>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5455613"/>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7380900"/>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8031818"/>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7468436"/>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2838894"/>
                  </a:ext>
                </a:extLst>
              </a:tr>
            </a:tbl>
          </a:graphicData>
        </a:graphic>
      </p:graphicFrame>
      <p:pic>
        <p:nvPicPr>
          <p:cNvPr id="13" name="Picture 12" descr="A diagram of a network with Silverstone Circuit in the background&#10;&#10;Description automatically generated">
            <a:extLst>
              <a:ext uri="{FF2B5EF4-FFF2-40B4-BE49-F238E27FC236}">
                <a16:creationId xmlns:a16="http://schemas.microsoft.com/office/drawing/2014/main" id="{C5F40C10-305F-E13D-4D96-252064697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0" y="3337506"/>
            <a:ext cx="5696745" cy="3096057"/>
          </a:xfrm>
          <a:prstGeom prst="rect">
            <a:avLst/>
          </a:prstGeom>
        </p:spPr>
      </p:pic>
      <p:pic>
        <p:nvPicPr>
          <p:cNvPr id="15" name="Picture 14" descr="A diagram of a network with Silverstone Circuit in the background&#10;&#10;Description automatically generated">
            <a:extLst>
              <a:ext uri="{FF2B5EF4-FFF2-40B4-BE49-F238E27FC236}">
                <a16:creationId xmlns:a16="http://schemas.microsoft.com/office/drawing/2014/main" id="{2A2CF2D6-66BF-C482-7E2E-1885781E6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0" y="6591300"/>
            <a:ext cx="5906324" cy="3439005"/>
          </a:xfrm>
          <a:prstGeom prst="rect">
            <a:avLst/>
          </a:prstGeom>
        </p:spPr>
      </p:pic>
    </p:spTree>
    <p:extLst>
      <p:ext uri="{BB962C8B-B14F-4D97-AF65-F5344CB8AC3E}">
        <p14:creationId xmlns:p14="http://schemas.microsoft.com/office/powerpoint/2010/main" val="270400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D1BE7584-1D16-ED1E-CB99-CC7D8577F719}"/>
              </a:ext>
            </a:extLst>
          </p:cNvPr>
          <p:cNvGraphicFramePr>
            <a:graphicFrameLocks noGrp="1"/>
          </p:cNvGraphicFramePr>
          <p:nvPr>
            <p:extLst>
              <p:ext uri="{D42A27DB-BD31-4B8C-83A1-F6EECF244321}">
                <p14:modId xmlns:p14="http://schemas.microsoft.com/office/powerpoint/2010/main" val="2890832462"/>
              </p:ext>
            </p:extLst>
          </p:nvPr>
        </p:nvGraphicFramePr>
        <p:xfrm>
          <a:off x="914400" y="904880"/>
          <a:ext cx="4680166" cy="6286962"/>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1370489825"/>
                    </a:ext>
                  </a:extLst>
                </a:gridCol>
                <a:gridCol w="2470366">
                  <a:extLst>
                    <a:ext uri="{9D8B030D-6E8A-4147-A177-3AD203B41FA5}">
                      <a16:colId xmlns:a16="http://schemas.microsoft.com/office/drawing/2014/main" val="4111099372"/>
                    </a:ext>
                  </a:extLst>
                </a:gridCol>
              </a:tblGrid>
              <a:tr h="678642">
                <a:tc>
                  <a:txBody>
                    <a:bodyPr/>
                    <a:lstStyle/>
                    <a:p>
                      <a:pPr algn="ctr"/>
                      <a:r>
                        <a:rPr lang="en-US" sz="2800" b="1" dirty="0" err="1">
                          <a:latin typeface="Times New Roman" panose="02020603050405020304" pitchFamily="18" charset="0"/>
                          <a:cs typeface="Times New Roman" panose="02020603050405020304" pitchFamily="18" charset="0"/>
                        </a:rPr>
                        <a:t>Cặp</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cạnh</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err="1">
                          <a:latin typeface="Times New Roman" panose="02020603050405020304" pitchFamily="18" charset="0"/>
                          <a:cs typeface="Times New Roman" panose="02020603050405020304" pitchFamily="18" charset="0"/>
                        </a:rPr>
                        <a:t>Trọng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số</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659252">
                <a:tc>
                  <a:txBody>
                    <a:bodyPr/>
                    <a:lstStyle/>
                    <a:p>
                      <a:pPr algn="ctr"/>
                      <a:r>
                        <a:rPr lang="en-US" sz="4000"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517152751"/>
                  </a:ext>
                </a:extLst>
              </a:tr>
              <a:tr h="659252">
                <a:tc>
                  <a:txBody>
                    <a:bodyPr/>
                    <a:lstStyle/>
                    <a:p>
                      <a:pPr algn="ctr"/>
                      <a:r>
                        <a:rPr lang="en-US" sz="4000" dirty="0"/>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817330121"/>
                  </a:ext>
                </a:extLst>
              </a:tr>
              <a:tr h="659252">
                <a:tc>
                  <a:txBody>
                    <a:bodyPr/>
                    <a:lstStyle/>
                    <a:p>
                      <a:pPr algn="ctr"/>
                      <a:r>
                        <a:rPr lang="en-US" sz="40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196160904"/>
                  </a:ext>
                </a:extLst>
              </a:tr>
              <a:tr h="659252">
                <a:tc>
                  <a:txBody>
                    <a:bodyPr/>
                    <a:lstStyle/>
                    <a:p>
                      <a:pPr algn="ctr"/>
                      <a:r>
                        <a:rPr lang="en-US" sz="4000"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283476928"/>
                  </a:ext>
                </a:extLst>
              </a:tr>
              <a:tr h="659252">
                <a:tc>
                  <a:txBody>
                    <a:bodyPr/>
                    <a:lstStyle/>
                    <a:p>
                      <a:pPr algn="ctr"/>
                      <a:r>
                        <a:rPr lang="en-US" sz="4000" dirty="0"/>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725363845"/>
                  </a:ext>
                </a:extLst>
              </a:tr>
              <a:tr h="659252">
                <a:tc>
                  <a:txBody>
                    <a:bodyPr/>
                    <a:lstStyle/>
                    <a:p>
                      <a:pPr algn="ctr"/>
                      <a:r>
                        <a:rPr lang="en-US" sz="4000"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922003"/>
                  </a:ext>
                </a:extLst>
              </a:tr>
              <a:tr h="659252">
                <a:tc>
                  <a:txBody>
                    <a:bodyPr/>
                    <a:lstStyle/>
                    <a:p>
                      <a:pPr algn="ctr"/>
                      <a:r>
                        <a:rPr lang="en-US" sz="4000" dirty="0"/>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2265105"/>
                  </a:ext>
                </a:extLst>
              </a:tr>
              <a:tr h="659252">
                <a:tc>
                  <a:txBody>
                    <a:bodyPr/>
                    <a:lstStyle/>
                    <a:p>
                      <a:pPr algn="ctr"/>
                      <a:r>
                        <a:rPr lang="en-US" sz="4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7682494"/>
                  </a:ext>
                </a:extLst>
              </a:tr>
            </a:tbl>
          </a:graphicData>
        </a:graphic>
      </p:graphicFrame>
      <p:graphicFrame>
        <p:nvGraphicFramePr>
          <p:cNvPr id="2" name="Table 1">
            <a:extLst>
              <a:ext uri="{FF2B5EF4-FFF2-40B4-BE49-F238E27FC236}">
                <a16:creationId xmlns:a16="http://schemas.microsoft.com/office/drawing/2014/main" id="{A41C8355-491C-D8C1-1292-24FF4B86CF77}"/>
              </a:ext>
            </a:extLst>
          </p:cNvPr>
          <p:cNvGraphicFramePr>
            <a:graphicFrameLocks noGrp="1"/>
          </p:cNvGraphicFramePr>
          <p:nvPr/>
        </p:nvGraphicFramePr>
        <p:xfrm>
          <a:off x="6096000" y="90488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257569206"/>
                    </a:ext>
                  </a:extLst>
                </a:gridCol>
                <a:gridCol w="1752600">
                  <a:extLst>
                    <a:ext uri="{9D8B030D-6E8A-4147-A177-3AD203B41FA5}">
                      <a16:colId xmlns:a16="http://schemas.microsoft.com/office/drawing/2014/main" val="3968923521"/>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2155772"/>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568495"/>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9551497"/>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740145"/>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1419096"/>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7101565"/>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021738"/>
                  </a:ext>
                </a:extLst>
              </a:tr>
            </a:tbl>
          </a:graphicData>
        </a:graphic>
      </p:graphicFrame>
      <p:sp>
        <p:nvSpPr>
          <p:cNvPr id="4" name="TextBox 3">
            <a:extLst>
              <a:ext uri="{FF2B5EF4-FFF2-40B4-BE49-F238E27FC236}">
                <a16:creationId xmlns:a16="http://schemas.microsoft.com/office/drawing/2014/main" id="{8F68CC4A-E555-4EEE-E752-F494696BE1D1}"/>
              </a:ext>
            </a:extLst>
          </p:cNvPr>
          <p:cNvSpPr txBox="1"/>
          <p:nvPr/>
        </p:nvSpPr>
        <p:spPr>
          <a:xfrm>
            <a:off x="10363200" y="1417990"/>
            <a:ext cx="7391400" cy="1569660"/>
          </a:xfrm>
          <a:prstGeom prst="rect">
            <a:avLst/>
          </a:prstGeom>
          <a:noFill/>
        </p:spPr>
        <p:txBody>
          <a:bodyPr wrap="square" rtlCol="0">
            <a:spAutoFit/>
          </a:bodyPr>
          <a:lstStyle/>
          <a:p>
            <a:r>
              <a:rPr lang="en-US" sz="3200" dirty="0" err="1">
                <a:solidFill>
                  <a:schemeClr val="bg1"/>
                </a:solidFill>
              </a:rPr>
              <a:t>Xét</a:t>
            </a:r>
            <a:r>
              <a:rPr lang="en-US" sz="3200" dirty="0">
                <a:solidFill>
                  <a:schemeClr val="bg1"/>
                </a:solidFill>
              </a:rPr>
              <a:t> </a:t>
            </a:r>
            <a:r>
              <a:rPr lang="en-US" sz="3200" dirty="0" err="1">
                <a:solidFill>
                  <a:schemeClr val="bg1"/>
                </a:solidFill>
              </a:rPr>
              <a:t>cặp</a:t>
            </a:r>
            <a:r>
              <a:rPr lang="en-US" sz="3200" dirty="0">
                <a:solidFill>
                  <a:schemeClr val="bg1"/>
                </a:solidFill>
              </a:rPr>
              <a:t> </a:t>
            </a:r>
            <a:r>
              <a:rPr lang="en-US" sz="3200" dirty="0" err="1">
                <a:solidFill>
                  <a:schemeClr val="bg1"/>
                </a:solidFill>
              </a:rPr>
              <a:t>đỉnh</a:t>
            </a:r>
            <a:r>
              <a:rPr lang="en-US" sz="3200" dirty="0">
                <a:solidFill>
                  <a:schemeClr val="bg1"/>
                </a:solidFill>
              </a:rPr>
              <a:t> (5,6): parent[5] </a:t>
            </a:r>
            <a:r>
              <a:rPr lang="en-US" sz="3200" dirty="0" err="1">
                <a:solidFill>
                  <a:schemeClr val="bg1"/>
                </a:solidFill>
              </a:rPr>
              <a:t>khác</a:t>
            </a:r>
            <a:r>
              <a:rPr lang="en-US" sz="3200" dirty="0">
                <a:solidFill>
                  <a:schemeClr val="bg1"/>
                </a:solidFill>
              </a:rPr>
              <a:t> parent[6], </a:t>
            </a:r>
            <a:r>
              <a:rPr lang="en-US" sz="3200" dirty="0" err="1">
                <a:solidFill>
                  <a:schemeClr val="bg1"/>
                </a:solidFill>
              </a:rPr>
              <a:t>và</a:t>
            </a:r>
            <a:r>
              <a:rPr lang="en-US" sz="3200" dirty="0">
                <a:solidFill>
                  <a:schemeClr val="bg1"/>
                </a:solidFill>
              </a:rPr>
              <a:t> </a:t>
            </a:r>
            <a:r>
              <a:rPr lang="en-US" sz="3200" dirty="0" err="1">
                <a:solidFill>
                  <a:schemeClr val="bg1"/>
                </a:solidFill>
              </a:rPr>
              <a:t>sz</a:t>
            </a:r>
            <a:r>
              <a:rPr lang="en-US" sz="3200" dirty="0">
                <a:solidFill>
                  <a:schemeClr val="bg1"/>
                </a:solidFill>
              </a:rPr>
              <a:t>[4] = </a:t>
            </a:r>
            <a:r>
              <a:rPr lang="en-US" sz="3200" dirty="0" err="1">
                <a:solidFill>
                  <a:schemeClr val="bg1"/>
                </a:solidFill>
              </a:rPr>
              <a:t>sz</a:t>
            </a:r>
            <a:r>
              <a:rPr lang="en-US" sz="3200" dirty="0">
                <a:solidFill>
                  <a:schemeClr val="bg1"/>
                </a:solidFill>
              </a:rPr>
              <a:t>[2] </a:t>
            </a:r>
            <a:r>
              <a:rPr lang="en-US" sz="3200" dirty="0" err="1">
                <a:solidFill>
                  <a:schemeClr val="bg1"/>
                </a:solidFill>
              </a:rPr>
              <a:t>nên</a:t>
            </a:r>
            <a:r>
              <a:rPr lang="en-US" sz="3200" dirty="0">
                <a:solidFill>
                  <a:schemeClr val="bg1"/>
                </a:solidFill>
              </a:rPr>
              <a:t> parent[6]=2, </a:t>
            </a:r>
            <a:r>
              <a:rPr lang="en-US" sz="3200" dirty="0" err="1">
                <a:solidFill>
                  <a:schemeClr val="bg1"/>
                </a:solidFill>
              </a:rPr>
              <a:t>sz</a:t>
            </a:r>
            <a:r>
              <a:rPr lang="en-US" sz="3200" dirty="0">
                <a:solidFill>
                  <a:schemeClr val="bg1"/>
                </a:solidFill>
              </a:rPr>
              <a:t>[5]=</a:t>
            </a:r>
            <a:r>
              <a:rPr lang="en-US" sz="3200" dirty="0" err="1">
                <a:solidFill>
                  <a:schemeClr val="bg1"/>
                </a:solidFill>
              </a:rPr>
              <a:t>sz</a:t>
            </a:r>
            <a:r>
              <a:rPr lang="en-US" sz="3200" dirty="0">
                <a:solidFill>
                  <a:schemeClr val="bg1"/>
                </a:solidFill>
              </a:rPr>
              <a:t>[5]+</a:t>
            </a:r>
            <a:r>
              <a:rPr lang="en-US" sz="3200" dirty="0" err="1">
                <a:solidFill>
                  <a:schemeClr val="bg1"/>
                </a:solidFill>
              </a:rPr>
              <a:t>sz</a:t>
            </a:r>
            <a:r>
              <a:rPr lang="en-US" sz="3200" dirty="0">
                <a:solidFill>
                  <a:schemeClr val="bg1"/>
                </a:solidFill>
              </a:rPr>
              <a:t>[6]=2</a:t>
            </a:r>
            <a:endParaRPr lang="en-US" sz="3200" dirty="0"/>
          </a:p>
        </p:txBody>
      </p:sp>
      <p:graphicFrame>
        <p:nvGraphicFramePr>
          <p:cNvPr id="5" name="Table 4">
            <a:extLst>
              <a:ext uri="{FF2B5EF4-FFF2-40B4-BE49-F238E27FC236}">
                <a16:creationId xmlns:a16="http://schemas.microsoft.com/office/drawing/2014/main" id="{4B9965DF-1756-CF2A-5CA1-38D7450B1088}"/>
              </a:ext>
            </a:extLst>
          </p:cNvPr>
          <p:cNvGraphicFramePr>
            <a:graphicFrameLocks noGrp="1"/>
          </p:cNvGraphicFramePr>
          <p:nvPr/>
        </p:nvGraphicFramePr>
        <p:xfrm>
          <a:off x="6096000" y="90488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30742026"/>
                    </a:ext>
                  </a:extLst>
                </a:gridCol>
                <a:gridCol w="1752600">
                  <a:extLst>
                    <a:ext uri="{9D8B030D-6E8A-4147-A177-3AD203B41FA5}">
                      <a16:colId xmlns:a16="http://schemas.microsoft.com/office/drawing/2014/main" val="3608909860"/>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278904"/>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4077711"/>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952068"/>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8410127"/>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0983060"/>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4626888"/>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169206"/>
                  </a:ext>
                </a:extLst>
              </a:tr>
            </a:tbl>
          </a:graphicData>
        </a:graphic>
      </p:graphicFrame>
      <p:graphicFrame>
        <p:nvGraphicFramePr>
          <p:cNvPr id="10" name="Table 9">
            <a:extLst>
              <a:ext uri="{FF2B5EF4-FFF2-40B4-BE49-F238E27FC236}">
                <a16:creationId xmlns:a16="http://schemas.microsoft.com/office/drawing/2014/main" id="{39587783-FEFE-7301-33FF-38375D665A57}"/>
              </a:ext>
            </a:extLst>
          </p:cNvPr>
          <p:cNvGraphicFramePr>
            <a:graphicFrameLocks noGrp="1"/>
          </p:cNvGraphicFramePr>
          <p:nvPr/>
        </p:nvGraphicFramePr>
        <p:xfrm>
          <a:off x="6195803" y="491490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30742026"/>
                    </a:ext>
                  </a:extLst>
                </a:gridCol>
                <a:gridCol w="1752600">
                  <a:extLst>
                    <a:ext uri="{9D8B030D-6E8A-4147-A177-3AD203B41FA5}">
                      <a16:colId xmlns:a16="http://schemas.microsoft.com/office/drawing/2014/main" val="3608909860"/>
                    </a:ext>
                  </a:extLst>
                </a:gridCol>
              </a:tblGrid>
              <a:tr h="370840">
                <a:tc>
                  <a:txBody>
                    <a:bodyPr/>
                    <a:lstStyle/>
                    <a:p>
                      <a:r>
                        <a:rPr lang="en-US" sz="2800" dirty="0" err="1">
                          <a:latin typeface="Times New Roman" panose="02020603050405020304" pitchFamily="18" charset="0"/>
                          <a:cs typeface="Times New Roman" panose="02020603050405020304" pitchFamily="18" charset="0"/>
                        </a:rPr>
                        <a:t>sz</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278904"/>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4077711"/>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952068"/>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8410127"/>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0983060"/>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4626888"/>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169206"/>
                  </a:ext>
                </a:extLst>
              </a:tr>
            </a:tbl>
          </a:graphicData>
        </a:graphic>
      </p:graphicFrame>
      <p:graphicFrame>
        <p:nvGraphicFramePr>
          <p:cNvPr id="3" name="Table 2">
            <a:extLst>
              <a:ext uri="{FF2B5EF4-FFF2-40B4-BE49-F238E27FC236}">
                <a16:creationId xmlns:a16="http://schemas.microsoft.com/office/drawing/2014/main" id="{8D800D82-33F9-4AE1-3872-DBFC2F8ACB82}"/>
              </a:ext>
            </a:extLst>
          </p:cNvPr>
          <p:cNvGraphicFramePr>
            <a:graphicFrameLocks noGrp="1"/>
          </p:cNvGraphicFramePr>
          <p:nvPr>
            <p:extLst>
              <p:ext uri="{D42A27DB-BD31-4B8C-83A1-F6EECF244321}">
                <p14:modId xmlns:p14="http://schemas.microsoft.com/office/powerpoint/2010/main" val="1643716603"/>
              </p:ext>
            </p:extLst>
          </p:nvPr>
        </p:nvGraphicFramePr>
        <p:xfrm>
          <a:off x="6195803" y="492252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162502869"/>
                    </a:ext>
                  </a:extLst>
                </a:gridCol>
                <a:gridCol w="1752600">
                  <a:extLst>
                    <a:ext uri="{9D8B030D-6E8A-4147-A177-3AD203B41FA5}">
                      <a16:colId xmlns:a16="http://schemas.microsoft.com/office/drawing/2014/main" val="3170596330"/>
                    </a:ext>
                  </a:extLst>
                </a:gridCol>
              </a:tblGrid>
              <a:tr h="370840">
                <a:tc>
                  <a:txBody>
                    <a:bodyPr/>
                    <a:lstStyle/>
                    <a:p>
                      <a:r>
                        <a:rPr lang="en-US" sz="2800" dirty="0" err="1">
                          <a:latin typeface="Times New Roman" panose="02020603050405020304" pitchFamily="18" charset="0"/>
                          <a:cs typeface="Times New Roman" panose="02020603050405020304" pitchFamily="18" charset="0"/>
                        </a:rPr>
                        <a:t>sz</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7333658"/>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5857746"/>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310783"/>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8897129"/>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7487486"/>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2296253"/>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2726962"/>
                  </a:ext>
                </a:extLst>
              </a:tr>
            </a:tbl>
          </a:graphicData>
        </a:graphic>
      </p:graphicFrame>
      <p:graphicFrame>
        <p:nvGraphicFramePr>
          <p:cNvPr id="7" name="Table 6">
            <a:extLst>
              <a:ext uri="{FF2B5EF4-FFF2-40B4-BE49-F238E27FC236}">
                <a16:creationId xmlns:a16="http://schemas.microsoft.com/office/drawing/2014/main" id="{F2D62A22-CAA2-86EE-91A7-5A9CB21772F5}"/>
              </a:ext>
            </a:extLst>
          </p:cNvPr>
          <p:cNvGraphicFramePr>
            <a:graphicFrameLocks noGrp="1"/>
          </p:cNvGraphicFramePr>
          <p:nvPr/>
        </p:nvGraphicFramePr>
        <p:xfrm>
          <a:off x="6096000" y="87440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972997271"/>
                    </a:ext>
                  </a:extLst>
                </a:gridCol>
                <a:gridCol w="1752600">
                  <a:extLst>
                    <a:ext uri="{9D8B030D-6E8A-4147-A177-3AD203B41FA5}">
                      <a16:colId xmlns:a16="http://schemas.microsoft.com/office/drawing/2014/main" val="2034759995"/>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2588850"/>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9948553"/>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0276798"/>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2799800"/>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604966"/>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9059391"/>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6506079"/>
                  </a:ext>
                </a:extLst>
              </a:tr>
            </a:tbl>
          </a:graphicData>
        </a:graphic>
      </p:graphicFrame>
      <p:graphicFrame>
        <p:nvGraphicFramePr>
          <p:cNvPr id="9" name="Table 8">
            <a:extLst>
              <a:ext uri="{FF2B5EF4-FFF2-40B4-BE49-F238E27FC236}">
                <a16:creationId xmlns:a16="http://schemas.microsoft.com/office/drawing/2014/main" id="{DC841CB8-E8D8-1700-1569-F766324BA2DA}"/>
              </a:ext>
            </a:extLst>
          </p:cNvPr>
          <p:cNvGraphicFramePr>
            <a:graphicFrameLocks noGrp="1"/>
          </p:cNvGraphicFramePr>
          <p:nvPr>
            <p:extLst>
              <p:ext uri="{D42A27DB-BD31-4B8C-83A1-F6EECF244321}">
                <p14:modId xmlns:p14="http://schemas.microsoft.com/office/powerpoint/2010/main" val="2002255829"/>
              </p:ext>
            </p:extLst>
          </p:nvPr>
        </p:nvGraphicFramePr>
        <p:xfrm>
          <a:off x="6161863" y="493014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542350029"/>
                    </a:ext>
                  </a:extLst>
                </a:gridCol>
                <a:gridCol w="1752600">
                  <a:extLst>
                    <a:ext uri="{9D8B030D-6E8A-4147-A177-3AD203B41FA5}">
                      <a16:colId xmlns:a16="http://schemas.microsoft.com/office/drawing/2014/main" val="2365683102"/>
                    </a:ext>
                  </a:extLst>
                </a:gridCol>
              </a:tblGrid>
              <a:tr h="370840">
                <a:tc>
                  <a:txBody>
                    <a:bodyPr/>
                    <a:lstStyle/>
                    <a:p>
                      <a:r>
                        <a:rPr lang="en-US" sz="2800" dirty="0" err="1">
                          <a:latin typeface="Times New Roman" panose="02020603050405020304" pitchFamily="18" charset="0"/>
                          <a:cs typeface="Times New Roman" panose="02020603050405020304" pitchFamily="18" charset="0"/>
                        </a:rPr>
                        <a:t>sz</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5974288"/>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6772047"/>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9957964"/>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646426"/>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8616345"/>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5680886"/>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326826"/>
                  </a:ext>
                </a:extLst>
              </a:tr>
            </a:tbl>
          </a:graphicData>
        </a:graphic>
      </p:graphicFrame>
      <p:graphicFrame>
        <p:nvGraphicFramePr>
          <p:cNvPr id="11" name="Table 10">
            <a:extLst>
              <a:ext uri="{FF2B5EF4-FFF2-40B4-BE49-F238E27FC236}">
                <a16:creationId xmlns:a16="http://schemas.microsoft.com/office/drawing/2014/main" id="{AA30EC3F-E622-E4ED-EABA-C0CF3D168171}"/>
              </a:ext>
            </a:extLst>
          </p:cNvPr>
          <p:cNvGraphicFramePr>
            <a:graphicFrameLocks noGrp="1"/>
          </p:cNvGraphicFramePr>
          <p:nvPr/>
        </p:nvGraphicFramePr>
        <p:xfrm>
          <a:off x="6096000" y="89726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947141748"/>
                    </a:ext>
                  </a:extLst>
                </a:gridCol>
                <a:gridCol w="1752600">
                  <a:extLst>
                    <a:ext uri="{9D8B030D-6E8A-4147-A177-3AD203B41FA5}">
                      <a16:colId xmlns:a16="http://schemas.microsoft.com/office/drawing/2014/main" val="2661878201"/>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266833"/>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6284999"/>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8128105"/>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1367421"/>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3293487"/>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925963"/>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1345133"/>
                  </a:ext>
                </a:extLst>
              </a:tr>
            </a:tbl>
          </a:graphicData>
        </a:graphic>
      </p:graphicFrame>
      <p:graphicFrame>
        <p:nvGraphicFramePr>
          <p:cNvPr id="12" name="Table 11">
            <a:extLst>
              <a:ext uri="{FF2B5EF4-FFF2-40B4-BE49-F238E27FC236}">
                <a16:creationId xmlns:a16="http://schemas.microsoft.com/office/drawing/2014/main" id="{A1887904-E6F8-8358-392B-A34E5F125E61}"/>
              </a:ext>
            </a:extLst>
          </p:cNvPr>
          <p:cNvGraphicFramePr>
            <a:graphicFrameLocks noGrp="1"/>
          </p:cNvGraphicFramePr>
          <p:nvPr/>
        </p:nvGraphicFramePr>
        <p:xfrm>
          <a:off x="6065520" y="88202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419459328"/>
                    </a:ext>
                  </a:extLst>
                </a:gridCol>
                <a:gridCol w="1752600">
                  <a:extLst>
                    <a:ext uri="{9D8B030D-6E8A-4147-A177-3AD203B41FA5}">
                      <a16:colId xmlns:a16="http://schemas.microsoft.com/office/drawing/2014/main" val="3661558693"/>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3599450"/>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8960513"/>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5455613"/>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7380900"/>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8031818"/>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7468436"/>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2838894"/>
                  </a:ext>
                </a:extLst>
              </a:tr>
            </a:tbl>
          </a:graphicData>
        </a:graphic>
      </p:graphicFrame>
      <p:graphicFrame>
        <p:nvGraphicFramePr>
          <p:cNvPr id="13" name="Table 12">
            <a:extLst>
              <a:ext uri="{FF2B5EF4-FFF2-40B4-BE49-F238E27FC236}">
                <a16:creationId xmlns:a16="http://schemas.microsoft.com/office/drawing/2014/main" id="{7D5825CF-EC30-2893-80B6-36D85C5DE77B}"/>
              </a:ext>
            </a:extLst>
          </p:cNvPr>
          <p:cNvGraphicFramePr>
            <a:graphicFrameLocks noGrp="1"/>
          </p:cNvGraphicFramePr>
          <p:nvPr>
            <p:extLst>
              <p:ext uri="{D42A27DB-BD31-4B8C-83A1-F6EECF244321}">
                <p14:modId xmlns:p14="http://schemas.microsoft.com/office/powerpoint/2010/main" val="902756484"/>
              </p:ext>
            </p:extLst>
          </p:nvPr>
        </p:nvGraphicFramePr>
        <p:xfrm>
          <a:off x="6096000" y="89726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739219459"/>
                    </a:ext>
                  </a:extLst>
                </a:gridCol>
                <a:gridCol w="1752600">
                  <a:extLst>
                    <a:ext uri="{9D8B030D-6E8A-4147-A177-3AD203B41FA5}">
                      <a16:colId xmlns:a16="http://schemas.microsoft.com/office/drawing/2014/main" val="2445419765"/>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035841"/>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1176111"/>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4161444"/>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6837651"/>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8309074"/>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8753580"/>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9644061"/>
                  </a:ext>
                </a:extLst>
              </a:tr>
            </a:tbl>
          </a:graphicData>
        </a:graphic>
      </p:graphicFrame>
      <p:pic>
        <p:nvPicPr>
          <p:cNvPr id="14" name="Picture 13" descr="A diagram of a network with Silverstone Circuit in the background&#10;&#10;Description automatically generated">
            <a:extLst>
              <a:ext uri="{FF2B5EF4-FFF2-40B4-BE49-F238E27FC236}">
                <a16:creationId xmlns:a16="http://schemas.microsoft.com/office/drawing/2014/main" id="{42F4281F-BAF5-F6E0-DED9-8B23169C7C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0" y="3203017"/>
            <a:ext cx="5906324" cy="3439005"/>
          </a:xfrm>
          <a:prstGeom prst="rect">
            <a:avLst/>
          </a:prstGeom>
        </p:spPr>
      </p:pic>
      <p:pic>
        <p:nvPicPr>
          <p:cNvPr id="16" name="Picture 15" descr="A diagram of a network with Silverstone Circuit in the background&#10;&#10;Description automatically generated">
            <a:extLst>
              <a:ext uri="{FF2B5EF4-FFF2-40B4-BE49-F238E27FC236}">
                <a16:creationId xmlns:a16="http://schemas.microsoft.com/office/drawing/2014/main" id="{0AE17C86-D304-6D8F-5321-346F09B90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1778" y="6720840"/>
            <a:ext cx="6211167" cy="3277057"/>
          </a:xfrm>
          <a:prstGeom prst="rect">
            <a:avLst/>
          </a:prstGeom>
        </p:spPr>
      </p:pic>
    </p:spTree>
    <p:extLst>
      <p:ext uri="{BB962C8B-B14F-4D97-AF65-F5344CB8AC3E}">
        <p14:creationId xmlns:p14="http://schemas.microsoft.com/office/powerpoint/2010/main" val="353088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D1BE7584-1D16-ED1E-CB99-CC7D8577F719}"/>
              </a:ext>
            </a:extLst>
          </p:cNvPr>
          <p:cNvGraphicFramePr>
            <a:graphicFrameLocks noGrp="1"/>
          </p:cNvGraphicFramePr>
          <p:nvPr>
            <p:extLst>
              <p:ext uri="{D42A27DB-BD31-4B8C-83A1-F6EECF244321}">
                <p14:modId xmlns:p14="http://schemas.microsoft.com/office/powerpoint/2010/main" val="1048808265"/>
              </p:ext>
            </p:extLst>
          </p:nvPr>
        </p:nvGraphicFramePr>
        <p:xfrm>
          <a:off x="914400" y="904880"/>
          <a:ext cx="4680166" cy="6286962"/>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1370489825"/>
                    </a:ext>
                  </a:extLst>
                </a:gridCol>
                <a:gridCol w="2470366">
                  <a:extLst>
                    <a:ext uri="{9D8B030D-6E8A-4147-A177-3AD203B41FA5}">
                      <a16:colId xmlns:a16="http://schemas.microsoft.com/office/drawing/2014/main" val="4111099372"/>
                    </a:ext>
                  </a:extLst>
                </a:gridCol>
              </a:tblGrid>
              <a:tr h="678642">
                <a:tc>
                  <a:txBody>
                    <a:bodyPr/>
                    <a:lstStyle/>
                    <a:p>
                      <a:pPr algn="ctr"/>
                      <a:r>
                        <a:rPr lang="en-US" sz="2800" b="1" dirty="0" err="1">
                          <a:latin typeface="Times New Roman" panose="02020603050405020304" pitchFamily="18" charset="0"/>
                          <a:cs typeface="Times New Roman" panose="02020603050405020304" pitchFamily="18" charset="0"/>
                        </a:rPr>
                        <a:t>Cặp</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cạnh</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err="1">
                          <a:latin typeface="Times New Roman" panose="02020603050405020304" pitchFamily="18" charset="0"/>
                          <a:cs typeface="Times New Roman" panose="02020603050405020304" pitchFamily="18" charset="0"/>
                        </a:rPr>
                        <a:t>Trọng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số</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659252">
                <a:tc>
                  <a:txBody>
                    <a:bodyPr/>
                    <a:lstStyle/>
                    <a:p>
                      <a:pPr algn="ctr"/>
                      <a:r>
                        <a:rPr lang="en-US" sz="4000"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517152751"/>
                  </a:ext>
                </a:extLst>
              </a:tr>
              <a:tr h="659252">
                <a:tc>
                  <a:txBody>
                    <a:bodyPr/>
                    <a:lstStyle/>
                    <a:p>
                      <a:pPr algn="ctr"/>
                      <a:r>
                        <a:rPr lang="en-US" sz="4000" dirty="0"/>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817330121"/>
                  </a:ext>
                </a:extLst>
              </a:tr>
              <a:tr h="659252">
                <a:tc>
                  <a:txBody>
                    <a:bodyPr/>
                    <a:lstStyle/>
                    <a:p>
                      <a:pPr algn="ctr"/>
                      <a:r>
                        <a:rPr lang="en-US" sz="40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196160904"/>
                  </a:ext>
                </a:extLst>
              </a:tr>
              <a:tr h="659252">
                <a:tc>
                  <a:txBody>
                    <a:bodyPr/>
                    <a:lstStyle/>
                    <a:p>
                      <a:pPr algn="ctr"/>
                      <a:r>
                        <a:rPr lang="en-US" sz="4000"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283476928"/>
                  </a:ext>
                </a:extLst>
              </a:tr>
              <a:tr h="659252">
                <a:tc>
                  <a:txBody>
                    <a:bodyPr/>
                    <a:lstStyle/>
                    <a:p>
                      <a:pPr algn="ctr"/>
                      <a:r>
                        <a:rPr lang="en-US" sz="4000" dirty="0"/>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725363845"/>
                  </a:ext>
                </a:extLst>
              </a:tr>
              <a:tr h="659252">
                <a:tc>
                  <a:txBody>
                    <a:bodyPr/>
                    <a:lstStyle/>
                    <a:p>
                      <a:pPr algn="ctr"/>
                      <a:r>
                        <a:rPr lang="en-US" sz="4000"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755922003"/>
                  </a:ext>
                </a:extLst>
              </a:tr>
              <a:tr h="659252">
                <a:tc>
                  <a:txBody>
                    <a:bodyPr/>
                    <a:lstStyle/>
                    <a:p>
                      <a:pPr algn="ctr"/>
                      <a:r>
                        <a:rPr lang="en-US" sz="4000" dirty="0"/>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2265105"/>
                  </a:ext>
                </a:extLst>
              </a:tr>
              <a:tr h="659252">
                <a:tc>
                  <a:txBody>
                    <a:bodyPr/>
                    <a:lstStyle/>
                    <a:p>
                      <a:pPr algn="ctr"/>
                      <a:r>
                        <a:rPr lang="en-US" sz="4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7682494"/>
                  </a:ext>
                </a:extLst>
              </a:tr>
            </a:tbl>
          </a:graphicData>
        </a:graphic>
      </p:graphicFrame>
      <p:graphicFrame>
        <p:nvGraphicFramePr>
          <p:cNvPr id="2" name="Table 1">
            <a:extLst>
              <a:ext uri="{FF2B5EF4-FFF2-40B4-BE49-F238E27FC236}">
                <a16:creationId xmlns:a16="http://schemas.microsoft.com/office/drawing/2014/main" id="{A41C8355-491C-D8C1-1292-24FF4B86CF77}"/>
              </a:ext>
            </a:extLst>
          </p:cNvPr>
          <p:cNvGraphicFramePr>
            <a:graphicFrameLocks noGrp="1"/>
          </p:cNvGraphicFramePr>
          <p:nvPr/>
        </p:nvGraphicFramePr>
        <p:xfrm>
          <a:off x="6096000" y="90488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257569206"/>
                    </a:ext>
                  </a:extLst>
                </a:gridCol>
                <a:gridCol w="1752600">
                  <a:extLst>
                    <a:ext uri="{9D8B030D-6E8A-4147-A177-3AD203B41FA5}">
                      <a16:colId xmlns:a16="http://schemas.microsoft.com/office/drawing/2014/main" val="3968923521"/>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2155772"/>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568495"/>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9551497"/>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740145"/>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1419096"/>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7101565"/>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021738"/>
                  </a:ext>
                </a:extLst>
              </a:tr>
            </a:tbl>
          </a:graphicData>
        </a:graphic>
      </p:graphicFrame>
      <p:sp>
        <p:nvSpPr>
          <p:cNvPr id="4" name="TextBox 3">
            <a:extLst>
              <a:ext uri="{FF2B5EF4-FFF2-40B4-BE49-F238E27FC236}">
                <a16:creationId xmlns:a16="http://schemas.microsoft.com/office/drawing/2014/main" id="{8F68CC4A-E555-4EEE-E752-F494696BE1D1}"/>
              </a:ext>
            </a:extLst>
          </p:cNvPr>
          <p:cNvSpPr txBox="1"/>
          <p:nvPr/>
        </p:nvSpPr>
        <p:spPr>
          <a:xfrm>
            <a:off x="10363200" y="1417990"/>
            <a:ext cx="7391400" cy="1077218"/>
          </a:xfrm>
          <a:prstGeom prst="rect">
            <a:avLst/>
          </a:prstGeom>
          <a:noFill/>
        </p:spPr>
        <p:txBody>
          <a:bodyPr wrap="square" rtlCol="0">
            <a:spAutoFit/>
          </a:bodyPr>
          <a:lstStyle/>
          <a:p>
            <a:r>
              <a:rPr lang="en-US" sz="3200" dirty="0" err="1">
                <a:solidFill>
                  <a:schemeClr val="bg1"/>
                </a:solidFill>
              </a:rPr>
              <a:t>Xét</a:t>
            </a:r>
            <a:r>
              <a:rPr lang="en-US" sz="3200" dirty="0">
                <a:solidFill>
                  <a:schemeClr val="bg1"/>
                </a:solidFill>
              </a:rPr>
              <a:t> </a:t>
            </a:r>
            <a:r>
              <a:rPr lang="en-US" sz="3200" dirty="0" err="1">
                <a:solidFill>
                  <a:schemeClr val="bg1"/>
                </a:solidFill>
              </a:rPr>
              <a:t>cặp</a:t>
            </a:r>
            <a:r>
              <a:rPr lang="en-US" sz="3200" dirty="0">
                <a:solidFill>
                  <a:schemeClr val="bg1"/>
                </a:solidFill>
              </a:rPr>
              <a:t> </a:t>
            </a:r>
            <a:r>
              <a:rPr lang="en-US" sz="3200" dirty="0" err="1">
                <a:solidFill>
                  <a:schemeClr val="bg1"/>
                </a:solidFill>
              </a:rPr>
              <a:t>đỉnh</a:t>
            </a:r>
            <a:r>
              <a:rPr lang="en-US" sz="3200" dirty="0">
                <a:solidFill>
                  <a:schemeClr val="bg1"/>
                </a:solidFill>
              </a:rPr>
              <a:t> (4,6): parent[5] </a:t>
            </a:r>
            <a:r>
              <a:rPr lang="en-US" sz="3200" dirty="0" err="1">
                <a:solidFill>
                  <a:schemeClr val="bg1"/>
                </a:solidFill>
              </a:rPr>
              <a:t>bằng</a:t>
            </a:r>
            <a:r>
              <a:rPr lang="en-US" sz="3200" dirty="0">
                <a:solidFill>
                  <a:schemeClr val="bg1"/>
                </a:solidFill>
              </a:rPr>
              <a:t> parent[6] </a:t>
            </a:r>
            <a:r>
              <a:rPr lang="en-US" sz="3200" dirty="0" err="1">
                <a:solidFill>
                  <a:schemeClr val="bg1"/>
                </a:solidFill>
              </a:rPr>
              <a:t>nên</a:t>
            </a:r>
            <a:r>
              <a:rPr lang="en-US" sz="3200" dirty="0">
                <a:solidFill>
                  <a:schemeClr val="bg1"/>
                </a:solidFill>
              </a:rPr>
              <a:t> </a:t>
            </a:r>
            <a:r>
              <a:rPr lang="en-US" sz="3200" dirty="0" err="1">
                <a:solidFill>
                  <a:schemeClr val="bg1"/>
                </a:solidFill>
              </a:rPr>
              <a:t>không</a:t>
            </a:r>
            <a:r>
              <a:rPr lang="en-US" sz="3200" dirty="0">
                <a:solidFill>
                  <a:schemeClr val="bg1"/>
                </a:solidFill>
              </a:rPr>
              <a:t> </a:t>
            </a:r>
            <a:r>
              <a:rPr lang="en-US" sz="3200" dirty="0" err="1">
                <a:solidFill>
                  <a:schemeClr val="bg1"/>
                </a:solidFill>
              </a:rPr>
              <a:t>xét</a:t>
            </a:r>
            <a:r>
              <a:rPr lang="en-US" sz="3200" dirty="0">
                <a:solidFill>
                  <a:schemeClr val="bg1"/>
                </a:solidFill>
              </a:rPr>
              <a:t> </a:t>
            </a:r>
            <a:r>
              <a:rPr lang="en-US" sz="3200" dirty="0" err="1">
                <a:solidFill>
                  <a:schemeClr val="bg1"/>
                </a:solidFill>
              </a:rPr>
              <a:t>cặp</a:t>
            </a:r>
            <a:r>
              <a:rPr lang="en-US" sz="3200" dirty="0">
                <a:solidFill>
                  <a:schemeClr val="bg1"/>
                </a:solidFill>
              </a:rPr>
              <a:t> </a:t>
            </a:r>
            <a:r>
              <a:rPr lang="en-US" sz="3200" dirty="0" err="1">
                <a:solidFill>
                  <a:schemeClr val="bg1"/>
                </a:solidFill>
              </a:rPr>
              <a:t>đỉnh</a:t>
            </a:r>
            <a:r>
              <a:rPr lang="en-US" sz="3200" dirty="0">
                <a:solidFill>
                  <a:schemeClr val="bg1"/>
                </a:solidFill>
              </a:rPr>
              <a:t> </a:t>
            </a:r>
            <a:r>
              <a:rPr lang="en-US" sz="3200" dirty="0" err="1">
                <a:solidFill>
                  <a:schemeClr val="bg1"/>
                </a:solidFill>
              </a:rPr>
              <a:t>này</a:t>
            </a:r>
            <a:r>
              <a:rPr lang="en-US" sz="3200" dirty="0">
                <a:solidFill>
                  <a:schemeClr val="bg1"/>
                </a:solidFill>
              </a:rPr>
              <a:t>.</a:t>
            </a:r>
            <a:endParaRPr lang="en-US" sz="3200" dirty="0"/>
          </a:p>
        </p:txBody>
      </p:sp>
      <p:graphicFrame>
        <p:nvGraphicFramePr>
          <p:cNvPr id="5" name="Table 4">
            <a:extLst>
              <a:ext uri="{FF2B5EF4-FFF2-40B4-BE49-F238E27FC236}">
                <a16:creationId xmlns:a16="http://schemas.microsoft.com/office/drawing/2014/main" id="{4B9965DF-1756-CF2A-5CA1-38D7450B1088}"/>
              </a:ext>
            </a:extLst>
          </p:cNvPr>
          <p:cNvGraphicFramePr>
            <a:graphicFrameLocks noGrp="1"/>
          </p:cNvGraphicFramePr>
          <p:nvPr/>
        </p:nvGraphicFramePr>
        <p:xfrm>
          <a:off x="6096000" y="90488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30742026"/>
                    </a:ext>
                  </a:extLst>
                </a:gridCol>
                <a:gridCol w="1752600">
                  <a:extLst>
                    <a:ext uri="{9D8B030D-6E8A-4147-A177-3AD203B41FA5}">
                      <a16:colId xmlns:a16="http://schemas.microsoft.com/office/drawing/2014/main" val="3608909860"/>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278904"/>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4077711"/>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952068"/>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8410127"/>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0983060"/>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4626888"/>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169206"/>
                  </a:ext>
                </a:extLst>
              </a:tr>
            </a:tbl>
          </a:graphicData>
        </a:graphic>
      </p:graphicFrame>
      <p:graphicFrame>
        <p:nvGraphicFramePr>
          <p:cNvPr id="10" name="Table 9">
            <a:extLst>
              <a:ext uri="{FF2B5EF4-FFF2-40B4-BE49-F238E27FC236}">
                <a16:creationId xmlns:a16="http://schemas.microsoft.com/office/drawing/2014/main" id="{39587783-FEFE-7301-33FF-38375D665A57}"/>
              </a:ext>
            </a:extLst>
          </p:cNvPr>
          <p:cNvGraphicFramePr>
            <a:graphicFrameLocks noGrp="1"/>
          </p:cNvGraphicFramePr>
          <p:nvPr/>
        </p:nvGraphicFramePr>
        <p:xfrm>
          <a:off x="6195803" y="491490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30742026"/>
                    </a:ext>
                  </a:extLst>
                </a:gridCol>
                <a:gridCol w="1752600">
                  <a:extLst>
                    <a:ext uri="{9D8B030D-6E8A-4147-A177-3AD203B41FA5}">
                      <a16:colId xmlns:a16="http://schemas.microsoft.com/office/drawing/2014/main" val="3608909860"/>
                    </a:ext>
                  </a:extLst>
                </a:gridCol>
              </a:tblGrid>
              <a:tr h="370840">
                <a:tc>
                  <a:txBody>
                    <a:bodyPr/>
                    <a:lstStyle/>
                    <a:p>
                      <a:r>
                        <a:rPr lang="en-US" sz="2800" dirty="0" err="1">
                          <a:latin typeface="Times New Roman" panose="02020603050405020304" pitchFamily="18" charset="0"/>
                          <a:cs typeface="Times New Roman" panose="02020603050405020304" pitchFamily="18" charset="0"/>
                        </a:rPr>
                        <a:t>sz</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278904"/>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4077711"/>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952068"/>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8410127"/>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0983060"/>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4626888"/>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169206"/>
                  </a:ext>
                </a:extLst>
              </a:tr>
            </a:tbl>
          </a:graphicData>
        </a:graphic>
      </p:graphicFrame>
      <p:graphicFrame>
        <p:nvGraphicFramePr>
          <p:cNvPr id="3" name="Table 2">
            <a:extLst>
              <a:ext uri="{FF2B5EF4-FFF2-40B4-BE49-F238E27FC236}">
                <a16:creationId xmlns:a16="http://schemas.microsoft.com/office/drawing/2014/main" id="{8D800D82-33F9-4AE1-3872-DBFC2F8ACB82}"/>
              </a:ext>
            </a:extLst>
          </p:cNvPr>
          <p:cNvGraphicFramePr>
            <a:graphicFrameLocks noGrp="1"/>
          </p:cNvGraphicFramePr>
          <p:nvPr/>
        </p:nvGraphicFramePr>
        <p:xfrm>
          <a:off x="6195803" y="492252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162502869"/>
                    </a:ext>
                  </a:extLst>
                </a:gridCol>
                <a:gridCol w="1752600">
                  <a:extLst>
                    <a:ext uri="{9D8B030D-6E8A-4147-A177-3AD203B41FA5}">
                      <a16:colId xmlns:a16="http://schemas.microsoft.com/office/drawing/2014/main" val="3170596330"/>
                    </a:ext>
                  </a:extLst>
                </a:gridCol>
              </a:tblGrid>
              <a:tr h="370840">
                <a:tc>
                  <a:txBody>
                    <a:bodyPr/>
                    <a:lstStyle/>
                    <a:p>
                      <a:r>
                        <a:rPr lang="en-US" sz="2800" dirty="0" err="1">
                          <a:latin typeface="Times New Roman" panose="02020603050405020304" pitchFamily="18" charset="0"/>
                          <a:cs typeface="Times New Roman" panose="02020603050405020304" pitchFamily="18" charset="0"/>
                        </a:rPr>
                        <a:t>sz</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7333658"/>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5857746"/>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310783"/>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8897129"/>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7487486"/>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2296253"/>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2726962"/>
                  </a:ext>
                </a:extLst>
              </a:tr>
            </a:tbl>
          </a:graphicData>
        </a:graphic>
      </p:graphicFrame>
      <p:graphicFrame>
        <p:nvGraphicFramePr>
          <p:cNvPr id="7" name="Table 6">
            <a:extLst>
              <a:ext uri="{FF2B5EF4-FFF2-40B4-BE49-F238E27FC236}">
                <a16:creationId xmlns:a16="http://schemas.microsoft.com/office/drawing/2014/main" id="{F2D62A22-CAA2-86EE-91A7-5A9CB21772F5}"/>
              </a:ext>
            </a:extLst>
          </p:cNvPr>
          <p:cNvGraphicFramePr>
            <a:graphicFrameLocks noGrp="1"/>
          </p:cNvGraphicFramePr>
          <p:nvPr/>
        </p:nvGraphicFramePr>
        <p:xfrm>
          <a:off x="6096000" y="87440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972997271"/>
                    </a:ext>
                  </a:extLst>
                </a:gridCol>
                <a:gridCol w="1752600">
                  <a:extLst>
                    <a:ext uri="{9D8B030D-6E8A-4147-A177-3AD203B41FA5}">
                      <a16:colId xmlns:a16="http://schemas.microsoft.com/office/drawing/2014/main" val="2034759995"/>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2588850"/>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9948553"/>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0276798"/>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2799800"/>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604966"/>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9059391"/>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6506079"/>
                  </a:ext>
                </a:extLst>
              </a:tr>
            </a:tbl>
          </a:graphicData>
        </a:graphic>
      </p:graphicFrame>
      <p:graphicFrame>
        <p:nvGraphicFramePr>
          <p:cNvPr id="9" name="Table 8">
            <a:extLst>
              <a:ext uri="{FF2B5EF4-FFF2-40B4-BE49-F238E27FC236}">
                <a16:creationId xmlns:a16="http://schemas.microsoft.com/office/drawing/2014/main" id="{DC841CB8-E8D8-1700-1569-F766324BA2DA}"/>
              </a:ext>
            </a:extLst>
          </p:cNvPr>
          <p:cNvGraphicFramePr>
            <a:graphicFrameLocks noGrp="1"/>
          </p:cNvGraphicFramePr>
          <p:nvPr/>
        </p:nvGraphicFramePr>
        <p:xfrm>
          <a:off x="6195803" y="490728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542350029"/>
                    </a:ext>
                  </a:extLst>
                </a:gridCol>
                <a:gridCol w="1752600">
                  <a:extLst>
                    <a:ext uri="{9D8B030D-6E8A-4147-A177-3AD203B41FA5}">
                      <a16:colId xmlns:a16="http://schemas.microsoft.com/office/drawing/2014/main" val="2365683102"/>
                    </a:ext>
                  </a:extLst>
                </a:gridCol>
              </a:tblGrid>
              <a:tr h="370840">
                <a:tc>
                  <a:txBody>
                    <a:bodyPr/>
                    <a:lstStyle/>
                    <a:p>
                      <a:r>
                        <a:rPr lang="en-US" sz="2800" dirty="0" err="1">
                          <a:latin typeface="Times New Roman" panose="02020603050405020304" pitchFamily="18" charset="0"/>
                          <a:cs typeface="Times New Roman" panose="02020603050405020304" pitchFamily="18" charset="0"/>
                        </a:rPr>
                        <a:t>sz</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5974288"/>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6772047"/>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9957964"/>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646426"/>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8616345"/>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5680886"/>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326826"/>
                  </a:ext>
                </a:extLst>
              </a:tr>
            </a:tbl>
          </a:graphicData>
        </a:graphic>
      </p:graphicFrame>
      <p:graphicFrame>
        <p:nvGraphicFramePr>
          <p:cNvPr id="11" name="Table 10">
            <a:extLst>
              <a:ext uri="{FF2B5EF4-FFF2-40B4-BE49-F238E27FC236}">
                <a16:creationId xmlns:a16="http://schemas.microsoft.com/office/drawing/2014/main" id="{AA30EC3F-E622-E4ED-EABA-C0CF3D168171}"/>
              </a:ext>
            </a:extLst>
          </p:cNvPr>
          <p:cNvGraphicFramePr>
            <a:graphicFrameLocks noGrp="1"/>
          </p:cNvGraphicFramePr>
          <p:nvPr/>
        </p:nvGraphicFramePr>
        <p:xfrm>
          <a:off x="6096000" y="89726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947141748"/>
                    </a:ext>
                  </a:extLst>
                </a:gridCol>
                <a:gridCol w="1752600">
                  <a:extLst>
                    <a:ext uri="{9D8B030D-6E8A-4147-A177-3AD203B41FA5}">
                      <a16:colId xmlns:a16="http://schemas.microsoft.com/office/drawing/2014/main" val="2661878201"/>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266833"/>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6284999"/>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8128105"/>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1367421"/>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3293487"/>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925963"/>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1345133"/>
                  </a:ext>
                </a:extLst>
              </a:tr>
            </a:tbl>
          </a:graphicData>
        </a:graphic>
      </p:graphicFrame>
      <p:graphicFrame>
        <p:nvGraphicFramePr>
          <p:cNvPr id="12" name="Table 11">
            <a:extLst>
              <a:ext uri="{FF2B5EF4-FFF2-40B4-BE49-F238E27FC236}">
                <a16:creationId xmlns:a16="http://schemas.microsoft.com/office/drawing/2014/main" id="{A1887904-E6F8-8358-392B-A34E5F125E61}"/>
              </a:ext>
            </a:extLst>
          </p:cNvPr>
          <p:cNvGraphicFramePr>
            <a:graphicFrameLocks noGrp="1"/>
          </p:cNvGraphicFramePr>
          <p:nvPr/>
        </p:nvGraphicFramePr>
        <p:xfrm>
          <a:off x="6065520" y="88202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419459328"/>
                    </a:ext>
                  </a:extLst>
                </a:gridCol>
                <a:gridCol w="1752600">
                  <a:extLst>
                    <a:ext uri="{9D8B030D-6E8A-4147-A177-3AD203B41FA5}">
                      <a16:colId xmlns:a16="http://schemas.microsoft.com/office/drawing/2014/main" val="3661558693"/>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3599450"/>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8960513"/>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5455613"/>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7380900"/>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8031818"/>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7468436"/>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2838894"/>
                  </a:ext>
                </a:extLst>
              </a:tr>
            </a:tbl>
          </a:graphicData>
        </a:graphic>
      </p:graphicFrame>
      <p:graphicFrame>
        <p:nvGraphicFramePr>
          <p:cNvPr id="13" name="Table 12">
            <a:extLst>
              <a:ext uri="{FF2B5EF4-FFF2-40B4-BE49-F238E27FC236}">
                <a16:creationId xmlns:a16="http://schemas.microsoft.com/office/drawing/2014/main" id="{7D5825CF-EC30-2893-80B6-36D85C5DE77B}"/>
              </a:ext>
            </a:extLst>
          </p:cNvPr>
          <p:cNvGraphicFramePr>
            <a:graphicFrameLocks noGrp="1"/>
          </p:cNvGraphicFramePr>
          <p:nvPr/>
        </p:nvGraphicFramePr>
        <p:xfrm>
          <a:off x="6096000" y="89726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739219459"/>
                    </a:ext>
                  </a:extLst>
                </a:gridCol>
                <a:gridCol w="1752600">
                  <a:extLst>
                    <a:ext uri="{9D8B030D-6E8A-4147-A177-3AD203B41FA5}">
                      <a16:colId xmlns:a16="http://schemas.microsoft.com/office/drawing/2014/main" val="2445419765"/>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035841"/>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1176111"/>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4161444"/>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6837651"/>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8309074"/>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8753580"/>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9644061"/>
                  </a:ext>
                </a:extLst>
              </a:tr>
            </a:tbl>
          </a:graphicData>
        </a:graphic>
      </p:graphicFrame>
      <p:pic>
        <p:nvPicPr>
          <p:cNvPr id="14" name="Picture 13" descr="A diagram of a network with Silverstone Circuit in the background&#10;&#10;Description automatically generated">
            <a:extLst>
              <a:ext uri="{FF2B5EF4-FFF2-40B4-BE49-F238E27FC236}">
                <a16:creationId xmlns:a16="http://schemas.microsoft.com/office/drawing/2014/main" id="{707F7EF7-E928-39C6-E9FB-12769EAFF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3316" y="4138363"/>
            <a:ext cx="6211167" cy="3277057"/>
          </a:xfrm>
          <a:prstGeom prst="rect">
            <a:avLst/>
          </a:prstGeom>
        </p:spPr>
      </p:pic>
    </p:spTree>
    <p:extLst>
      <p:ext uri="{BB962C8B-B14F-4D97-AF65-F5344CB8AC3E}">
        <p14:creationId xmlns:p14="http://schemas.microsoft.com/office/powerpoint/2010/main" val="1919080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D1BE7584-1D16-ED1E-CB99-CC7D8577F719}"/>
              </a:ext>
            </a:extLst>
          </p:cNvPr>
          <p:cNvGraphicFramePr>
            <a:graphicFrameLocks noGrp="1"/>
          </p:cNvGraphicFramePr>
          <p:nvPr>
            <p:extLst>
              <p:ext uri="{D42A27DB-BD31-4B8C-83A1-F6EECF244321}">
                <p14:modId xmlns:p14="http://schemas.microsoft.com/office/powerpoint/2010/main" val="91221026"/>
              </p:ext>
            </p:extLst>
          </p:nvPr>
        </p:nvGraphicFramePr>
        <p:xfrm>
          <a:off x="914400" y="904880"/>
          <a:ext cx="4680166" cy="6286962"/>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1370489825"/>
                    </a:ext>
                  </a:extLst>
                </a:gridCol>
                <a:gridCol w="2470366">
                  <a:extLst>
                    <a:ext uri="{9D8B030D-6E8A-4147-A177-3AD203B41FA5}">
                      <a16:colId xmlns:a16="http://schemas.microsoft.com/office/drawing/2014/main" val="4111099372"/>
                    </a:ext>
                  </a:extLst>
                </a:gridCol>
              </a:tblGrid>
              <a:tr h="678642">
                <a:tc>
                  <a:txBody>
                    <a:bodyPr/>
                    <a:lstStyle/>
                    <a:p>
                      <a:pPr algn="ctr"/>
                      <a:r>
                        <a:rPr lang="en-US" sz="2800" b="1" dirty="0" err="1">
                          <a:latin typeface="Times New Roman" panose="02020603050405020304" pitchFamily="18" charset="0"/>
                          <a:cs typeface="Times New Roman" panose="02020603050405020304" pitchFamily="18" charset="0"/>
                        </a:rPr>
                        <a:t>Cặp</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cạnh</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err="1">
                          <a:latin typeface="Times New Roman" panose="02020603050405020304" pitchFamily="18" charset="0"/>
                          <a:cs typeface="Times New Roman" panose="02020603050405020304" pitchFamily="18" charset="0"/>
                        </a:rPr>
                        <a:t>Trọng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số</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659252">
                <a:tc>
                  <a:txBody>
                    <a:bodyPr/>
                    <a:lstStyle/>
                    <a:p>
                      <a:pPr algn="ctr"/>
                      <a:r>
                        <a:rPr lang="en-US" sz="4000"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517152751"/>
                  </a:ext>
                </a:extLst>
              </a:tr>
              <a:tr h="659252">
                <a:tc>
                  <a:txBody>
                    <a:bodyPr/>
                    <a:lstStyle/>
                    <a:p>
                      <a:pPr algn="ctr"/>
                      <a:r>
                        <a:rPr lang="en-US" sz="4000" dirty="0"/>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3817330121"/>
                  </a:ext>
                </a:extLst>
              </a:tr>
              <a:tr h="659252">
                <a:tc>
                  <a:txBody>
                    <a:bodyPr/>
                    <a:lstStyle/>
                    <a:p>
                      <a:pPr algn="ctr"/>
                      <a:r>
                        <a:rPr lang="en-US" sz="40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196160904"/>
                  </a:ext>
                </a:extLst>
              </a:tr>
              <a:tr h="659252">
                <a:tc>
                  <a:txBody>
                    <a:bodyPr/>
                    <a:lstStyle/>
                    <a:p>
                      <a:pPr algn="ctr"/>
                      <a:r>
                        <a:rPr lang="en-US" sz="4000"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283476928"/>
                  </a:ext>
                </a:extLst>
              </a:tr>
              <a:tr h="659252">
                <a:tc>
                  <a:txBody>
                    <a:bodyPr/>
                    <a:lstStyle/>
                    <a:p>
                      <a:pPr algn="ctr"/>
                      <a:r>
                        <a:rPr lang="en-US" sz="4000" dirty="0"/>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725363845"/>
                  </a:ext>
                </a:extLst>
              </a:tr>
              <a:tr h="659252">
                <a:tc>
                  <a:txBody>
                    <a:bodyPr/>
                    <a:lstStyle/>
                    <a:p>
                      <a:pPr algn="ctr"/>
                      <a:r>
                        <a:rPr lang="en-US" sz="4000"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755922003"/>
                  </a:ext>
                </a:extLst>
              </a:tr>
              <a:tr h="659252">
                <a:tc>
                  <a:txBody>
                    <a:bodyPr/>
                    <a:lstStyle/>
                    <a:p>
                      <a:pPr algn="ctr"/>
                      <a:r>
                        <a:rPr lang="en-US" sz="4000" dirty="0"/>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40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702265105"/>
                  </a:ext>
                </a:extLst>
              </a:tr>
              <a:tr h="659252">
                <a:tc>
                  <a:txBody>
                    <a:bodyPr/>
                    <a:lstStyle/>
                    <a:p>
                      <a:pPr algn="ctr"/>
                      <a:r>
                        <a:rPr lang="en-US" sz="4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7682494"/>
                  </a:ext>
                </a:extLst>
              </a:tr>
            </a:tbl>
          </a:graphicData>
        </a:graphic>
      </p:graphicFrame>
      <p:graphicFrame>
        <p:nvGraphicFramePr>
          <p:cNvPr id="2" name="Table 1">
            <a:extLst>
              <a:ext uri="{FF2B5EF4-FFF2-40B4-BE49-F238E27FC236}">
                <a16:creationId xmlns:a16="http://schemas.microsoft.com/office/drawing/2014/main" id="{A41C8355-491C-D8C1-1292-24FF4B86CF77}"/>
              </a:ext>
            </a:extLst>
          </p:cNvPr>
          <p:cNvGraphicFramePr>
            <a:graphicFrameLocks noGrp="1"/>
          </p:cNvGraphicFramePr>
          <p:nvPr/>
        </p:nvGraphicFramePr>
        <p:xfrm>
          <a:off x="6096000" y="90488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257569206"/>
                    </a:ext>
                  </a:extLst>
                </a:gridCol>
                <a:gridCol w="1752600">
                  <a:extLst>
                    <a:ext uri="{9D8B030D-6E8A-4147-A177-3AD203B41FA5}">
                      <a16:colId xmlns:a16="http://schemas.microsoft.com/office/drawing/2014/main" val="3968923521"/>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2155772"/>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568495"/>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9551497"/>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740145"/>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1419096"/>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7101565"/>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021738"/>
                  </a:ext>
                </a:extLst>
              </a:tr>
            </a:tbl>
          </a:graphicData>
        </a:graphic>
      </p:graphicFrame>
      <p:sp>
        <p:nvSpPr>
          <p:cNvPr id="4" name="TextBox 3">
            <a:extLst>
              <a:ext uri="{FF2B5EF4-FFF2-40B4-BE49-F238E27FC236}">
                <a16:creationId xmlns:a16="http://schemas.microsoft.com/office/drawing/2014/main" id="{8F68CC4A-E555-4EEE-E752-F494696BE1D1}"/>
              </a:ext>
            </a:extLst>
          </p:cNvPr>
          <p:cNvSpPr txBox="1"/>
          <p:nvPr/>
        </p:nvSpPr>
        <p:spPr>
          <a:xfrm>
            <a:off x="10363200" y="1417990"/>
            <a:ext cx="7391400" cy="1077218"/>
          </a:xfrm>
          <a:prstGeom prst="rect">
            <a:avLst/>
          </a:prstGeom>
          <a:noFill/>
        </p:spPr>
        <p:txBody>
          <a:bodyPr wrap="square" rtlCol="0">
            <a:spAutoFit/>
          </a:bodyPr>
          <a:lstStyle/>
          <a:p>
            <a:r>
              <a:rPr lang="en-US" sz="3200" dirty="0" err="1">
                <a:solidFill>
                  <a:schemeClr val="bg1"/>
                </a:solidFill>
              </a:rPr>
              <a:t>Xét</a:t>
            </a:r>
            <a:r>
              <a:rPr lang="en-US" sz="3200" dirty="0">
                <a:solidFill>
                  <a:schemeClr val="bg1"/>
                </a:solidFill>
              </a:rPr>
              <a:t> </a:t>
            </a:r>
            <a:r>
              <a:rPr lang="en-US" sz="3200" dirty="0" err="1">
                <a:solidFill>
                  <a:schemeClr val="bg1"/>
                </a:solidFill>
              </a:rPr>
              <a:t>cặp</a:t>
            </a:r>
            <a:r>
              <a:rPr lang="en-US" sz="3200" dirty="0">
                <a:solidFill>
                  <a:schemeClr val="bg1"/>
                </a:solidFill>
              </a:rPr>
              <a:t> </a:t>
            </a:r>
            <a:r>
              <a:rPr lang="en-US" sz="3200" dirty="0" err="1">
                <a:solidFill>
                  <a:schemeClr val="bg1"/>
                </a:solidFill>
              </a:rPr>
              <a:t>đỉnh</a:t>
            </a:r>
            <a:r>
              <a:rPr lang="en-US" sz="3200" dirty="0">
                <a:solidFill>
                  <a:schemeClr val="bg1"/>
                </a:solidFill>
              </a:rPr>
              <a:t> (1,2): parent[1] </a:t>
            </a:r>
            <a:r>
              <a:rPr lang="en-US" sz="3200" dirty="0" err="1">
                <a:solidFill>
                  <a:schemeClr val="bg1"/>
                </a:solidFill>
              </a:rPr>
              <a:t>bằng</a:t>
            </a:r>
            <a:r>
              <a:rPr lang="en-US" sz="3200" dirty="0">
                <a:solidFill>
                  <a:schemeClr val="bg1"/>
                </a:solidFill>
              </a:rPr>
              <a:t> parent[2] </a:t>
            </a:r>
            <a:r>
              <a:rPr lang="en-US" sz="3200" dirty="0" err="1">
                <a:solidFill>
                  <a:schemeClr val="bg1"/>
                </a:solidFill>
              </a:rPr>
              <a:t>nên</a:t>
            </a:r>
            <a:r>
              <a:rPr lang="en-US" sz="3200" dirty="0">
                <a:solidFill>
                  <a:schemeClr val="bg1"/>
                </a:solidFill>
              </a:rPr>
              <a:t> </a:t>
            </a:r>
            <a:r>
              <a:rPr lang="en-US" sz="3200" dirty="0" err="1">
                <a:solidFill>
                  <a:schemeClr val="bg1"/>
                </a:solidFill>
              </a:rPr>
              <a:t>không</a:t>
            </a:r>
            <a:r>
              <a:rPr lang="en-US" sz="3200" dirty="0">
                <a:solidFill>
                  <a:schemeClr val="bg1"/>
                </a:solidFill>
              </a:rPr>
              <a:t> </a:t>
            </a:r>
            <a:r>
              <a:rPr lang="en-US" sz="3200" dirty="0" err="1">
                <a:solidFill>
                  <a:schemeClr val="bg1"/>
                </a:solidFill>
              </a:rPr>
              <a:t>xét</a:t>
            </a:r>
            <a:r>
              <a:rPr lang="en-US" sz="3200" dirty="0">
                <a:solidFill>
                  <a:schemeClr val="bg1"/>
                </a:solidFill>
              </a:rPr>
              <a:t> </a:t>
            </a:r>
            <a:r>
              <a:rPr lang="en-US" sz="3200" dirty="0" err="1">
                <a:solidFill>
                  <a:schemeClr val="bg1"/>
                </a:solidFill>
              </a:rPr>
              <a:t>cặp</a:t>
            </a:r>
            <a:r>
              <a:rPr lang="en-US" sz="3200" dirty="0">
                <a:solidFill>
                  <a:schemeClr val="bg1"/>
                </a:solidFill>
              </a:rPr>
              <a:t> </a:t>
            </a:r>
            <a:r>
              <a:rPr lang="en-US" sz="3200" dirty="0" err="1">
                <a:solidFill>
                  <a:schemeClr val="bg1"/>
                </a:solidFill>
              </a:rPr>
              <a:t>đỉnh</a:t>
            </a:r>
            <a:r>
              <a:rPr lang="en-US" sz="3200" dirty="0">
                <a:solidFill>
                  <a:schemeClr val="bg1"/>
                </a:solidFill>
              </a:rPr>
              <a:t> </a:t>
            </a:r>
            <a:r>
              <a:rPr lang="en-US" sz="3200" dirty="0" err="1">
                <a:solidFill>
                  <a:schemeClr val="bg1"/>
                </a:solidFill>
              </a:rPr>
              <a:t>này</a:t>
            </a:r>
            <a:r>
              <a:rPr lang="en-US" sz="3200" dirty="0">
                <a:solidFill>
                  <a:schemeClr val="bg1"/>
                </a:solidFill>
              </a:rPr>
              <a:t>.</a:t>
            </a:r>
            <a:endParaRPr lang="en-US" sz="3200" dirty="0"/>
          </a:p>
        </p:txBody>
      </p:sp>
      <p:graphicFrame>
        <p:nvGraphicFramePr>
          <p:cNvPr id="5" name="Table 4">
            <a:extLst>
              <a:ext uri="{FF2B5EF4-FFF2-40B4-BE49-F238E27FC236}">
                <a16:creationId xmlns:a16="http://schemas.microsoft.com/office/drawing/2014/main" id="{4B9965DF-1756-CF2A-5CA1-38D7450B1088}"/>
              </a:ext>
            </a:extLst>
          </p:cNvPr>
          <p:cNvGraphicFramePr>
            <a:graphicFrameLocks noGrp="1"/>
          </p:cNvGraphicFramePr>
          <p:nvPr/>
        </p:nvGraphicFramePr>
        <p:xfrm>
          <a:off x="6096000" y="90488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30742026"/>
                    </a:ext>
                  </a:extLst>
                </a:gridCol>
                <a:gridCol w="1752600">
                  <a:extLst>
                    <a:ext uri="{9D8B030D-6E8A-4147-A177-3AD203B41FA5}">
                      <a16:colId xmlns:a16="http://schemas.microsoft.com/office/drawing/2014/main" val="3608909860"/>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278904"/>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4077711"/>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952068"/>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8410127"/>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0983060"/>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4626888"/>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169206"/>
                  </a:ext>
                </a:extLst>
              </a:tr>
            </a:tbl>
          </a:graphicData>
        </a:graphic>
      </p:graphicFrame>
      <p:graphicFrame>
        <p:nvGraphicFramePr>
          <p:cNvPr id="10" name="Table 9">
            <a:extLst>
              <a:ext uri="{FF2B5EF4-FFF2-40B4-BE49-F238E27FC236}">
                <a16:creationId xmlns:a16="http://schemas.microsoft.com/office/drawing/2014/main" id="{39587783-FEFE-7301-33FF-38375D665A57}"/>
              </a:ext>
            </a:extLst>
          </p:cNvPr>
          <p:cNvGraphicFramePr>
            <a:graphicFrameLocks noGrp="1"/>
          </p:cNvGraphicFramePr>
          <p:nvPr/>
        </p:nvGraphicFramePr>
        <p:xfrm>
          <a:off x="6195803" y="491490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30742026"/>
                    </a:ext>
                  </a:extLst>
                </a:gridCol>
                <a:gridCol w="1752600">
                  <a:extLst>
                    <a:ext uri="{9D8B030D-6E8A-4147-A177-3AD203B41FA5}">
                      <a16:colId xmlns:a16="http://schemas.microsoft.com/office/drawing/2014/main" val="3608909860"/>
                    </a:ext>
                  </a:extLst>
                </a:gridCol>
              </a:tblGrid>
              <a:tr h="370840">
                <a:tc>
                  <a:txBody>
                    <a:bodyPr/>
                    <a:lstStyle/>
                    <a:p>
                      <a:r>
                        <a:rPr lang="en-US" sz="2800" dirty="0" err="1">
                          <a:latin typeface="Times New Roman" panose="02020603050405020304" pitchFamily="18" charset="0"/>
                          <a:cs typeface="Times New Roman" panose="02020603050405020304" pitchFamily="18" charset="0"/>
                        </a:rPr>
                        <a:t>sz</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278904"/>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4077711"/>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952068"/>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8410127"/>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0983060"/>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4626888"/>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169206"/>
                  </a:ext>
                </a:extLst>
              </a:tr>
            </a:tbl>
          </a:graphicData>
        </a:graphic>
      </p:graphicFrame>
      <p:graphicFrame>
        <p:nvGraphicFramePr>
          <p:cNvPr id="3" name="Table 2">
            <a:extLst>
              <a:ext uri="{FF2B5EF4-FFF2-40B4-BE49-F238E27FC236}">
                <a16:creationId xmlns:a16="http://schemas.microsoft.com/office/drawing/2014/main" id="{8D800D82-33F9-4AE1-3872-DBFC2F8ACB82}"/>
              </a:ext>
            </a:extLst>
          </p:cNvPr>
          <p:cNvGraphicFramePr>
            <a:graphicFrameLocks noGrp="1"/>
          </p:cNvGraphicFramePr>
          <p:nvPr/>
        </p:nvGraphicFramePr>
        <p:xfrm>
          <a:off x="6195803" y="492252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162502869"/>
                    </a:ext>
                  </a:extLst>
                </a:gridCol>
                <a:gridCol w="1752600">
                  <a:extLst>
                    <a:ext uri="{9D8B030D-6E8A-4147-A177-3AD203B41FA5}">
                      <a16:colId xmlns:a16="http://schemas.microsoft.com/office/drawing/2014/main" val="3170596330"/>
                    </a:ext>
                  </a:extLst>
                </a:gridCol>
              </a:tblGrid>
              <a:tr h="370840">
                <a:tc>
                  <a:txBody>
                    <a:bodyPr/>
                    <a:lstStyle/>
                    <a:p>
                      <a:r>
                        <a:rPr lang="en-US" sz="2800" dirty="0" err="1">
                          <a:latin typeface="Times New Roman" panose="02020603050405020304" pitchFamily="18" charset="0"/>
                          <a:cs typeface="Times New Roman" panose="02020603050405020304" pitchFamily="18" charset="0"/>
                        </a:rPr>
                        <a:t>sz</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7333658"/>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5857746"/>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310783"/>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8897129"/>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7487486"/>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2296253"/>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2726962"/>
                  </a:ext>
                </a:extLst>
              </a:tr>
            </a:tbl>
          </a:graphicData>
        </a:graphic>
      </p:graphicFrame>
      <p:graphicFrame>
        <p:nvGraphicFramePr>
          <p:cNvPr id="7" name="Table 6">
            <a:extLst>
              <a:ext uri="{FF2B5EF4-FFF2-40B4-BE49-F238E27FC236}">
                <a16:creationId xmlns:a16="http://schemas.microsoft.com/office/drawing/2014/main" id="{F2D62A22-CAA2-86EE-91A7-5A9CB21772F5}"/>
              </a:ext>
            </a:extLst>
          </p:cNvPr>
          <p:cNvGraphicFramePr>
            <a:graphicFrameLocks noGrp="1"/>
          </p:cNvGraphicFramePr>
          <p:nvPr/>
        </p:nvGraphicFramePr>
        <p:xfrm>
          <a:off x="6096000" y="87440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972997271"/>
                    </a:ext>
                  </a:extLst>
                </a:gridCol>
                <a:gridCol w="1752600">
                  <a:extLst>
                    <a:ext uri="{9D8B030D-6E8A-4147-A177-3AD203B41FA5}">
                      <a16:colId xmlns:a16="http://schemas.microsoft.com/office/drawing/2014/main" val="2034759995"/>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2588850"/>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9948553"/>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0276798"/>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2799800"/>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604966"/>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9059391"/>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6506079"/>
                  </a:ext>
                </a:extLst>
              </a:tr>
            </a:tbl>
          </a:graphicData>
        </a:graphic>
      </p:graphicFrame>
      <p:graphicFrame>
        <p:nvGraphicFramePr>
          <p:cNvPr id="9" name="Table 8">
            <a:extLst>
              <a:ext uri="{FF2B5EF4-FFF2-40B4-BE49-F238E27FC236}">
                <a16:creationId xmlns:a16="http://schemas.microsoft.com/office/drawing/2014/main" id="{DC841CB8-E8D8-1700-1569-F766324BA2DA}"/>
              </a:ext>
            </a:extLst>
          </p:cNvPr>
          <p:cNvGraphicFramePr>
            <a:graphicFrameLocks noGrp="1"/>
          </p:cNvGraphicFramePr>
          <p:nvPr/>
        </p:nvGraphicFramePr>
        <p:xfrm>
          <a:off x="6195803" y="490728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542350029"/>
                    </a:ext>
                  </a:extLst>
                </a:gridCol>
                <a:gridCol w="1752600">
                  <a:extLst>
                    <a:ext uri="{9D8B030D-6E8A-4147-A177-3AD203B41FA5}">
                      <a16:colId xmlns:a16="http://schemas.microsoft.com/office/drawing/2014/main" val="2365683102"/>
                    </a:ext>
                  </a:extLst>
                </a:gridCol>
              </a:tblGrid>
              <a:tr h="370840">
                <a:tc>
                  <a:txBody>
                    <a:bodyPr/>
                    <a:lstStyle/>
                    <a:p>
                      <a:r>
                        <a:rPr lang="en-US" sz="2800" dirty="0" err="1">
                          <a:latin typeface="Times New Roman" panose="02020603050405020304" pitchFamily="18" charset="0"/>
                          <a:cs typeface="Times New Roman" panose="02020603050405020304" pitchFamily="18" charset="0"/>
                        </a:rPr>
                        <a:t>sz</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5974288"/>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6772047"/>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9957964"/>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646426"/>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8616345"/>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5680886"/>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326826"/>
                  </a:ext>
                </a:extLst>
              </a:tr>
            </a:tbl>
          </a:graphicData>
        </a:graphic>
      </p:graphicFrame>
      <p:graphicFrame>
        <p:nvGraphicFramePr>
          <p:cNvPr id="11" name="Table 10">
            <a:extLst>
              <a:ext uri="{FF2B5EF4-FFF2-40B4-BE49-F238E27FC236}">
                <a16:creationId xmlns:a16="http://schemas.microsoft.com/office/drawing/2014/main" id="{AA30EC3F-E622-E4ED-EABA-C0CF3D168171}"/>
              </a:ext>
            </a:extLst>
          </p:cNvPr>
          <p:cNvGraphicFramePr>
            <a:graphicFrameLocks noGrp="1"/>
          </p:cNvGraphicFramePr>
          <p:nvPr/>
        </p:nvGraphicFramePr>
        <p:xfrm>
          <a:off x="6096000" y="89726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947141748"/>
                    </a:ext>
                  </a:extLst>
                </a:gridCol>
                <a:gridCol w="1752600">
                  <a:extLst>
                    <a:ext uri="{9D8B030D-6E8A-4147-A177-3AD203B41FA5}">
                      <a16:colId xmlns:a16="http://schemas.microsoft.com/office/drawing/2014/main" val="2661878201"/>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266833"/>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6284999"/>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8128105"/>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1367421"/>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3293487"/>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925963"/>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1345133"/>
                  </a:ext>
                </a:extLst>
              </a:tr>
            </a:tbl>
          </a:graphicData>
        </a:graphic>
      </p:graphicFrame>
      <p:graphicFrame>
        <p:nvGraphicFramePr>
          <p:cNvPr id="12" name="Table 11">
            <a:extLst>
              <a:ext uri="{FF2B5EF4-FFF2-40B4-BE49-F238E27FC236}">
                <a16:creationId xmlns:a16="http://schemas.microsoft.com/office/drawing/2014/main" id="{A1887904-E6F8-8358-392B-A34E5F125E61}"/>
              </a:ext>
            </a:extLst>
          </p:cNvPr>
          <p:cNvGraphicFramePr>
            <a:graphicFrameLocks noGrp="1"/>
          </p:cNvGraphicFramePr>
          <p:nvPr/>
        </p:nvGraphicFramePr>
        <p:xfrm>
          <a:off x="6065520" y="88202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419459328"/>
                    </a:ext>
                  </a:extLst>
                </a:gridCol>
                <a:gridCol w="1752600">
                  <a:extLst>
                    <a:ext uri="{9D8B030D-6E8A-4147-A177-3AD203B41FA5}">
                      <a16:colId xmlns:a16="http://schemas.microsoft.com/office/drawing/2014/main" val="3661558693"/>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3599450"/>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8960513"/>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5455613"/>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7380900"/>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8031818"/>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7468436"/>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2838894"/>
                  </a:ext>
                </a:extLst>
              </a:tr>
            </a:tbl>
          </a:graphicData>
        </a:graphic>
      </p:graphicFrame>
      <p:graphicFrame>
        <p:nvGraphicFramePr>
          <p:cNvPr id="13" name="Table 12">
            <a:extLst>
              <a:ext uri="{FF2B5EF4-FFF2-40B4-BE49-F238E27FC236}">
                <a16:creationId xmlns:a16="http://schemas.microsoft.com/office/drawing/2014/main" id="{7D5825CF-EC30-2893-80B6-36D85C5DE77B}"/>
              </a:ext>
            </a:extLst>
          </p:cNvPr>
          <p:cNvGraphicFramePr>
            <a:graphicFrameLocks noGrp="1"/>
          </p:cNvGraphicFramePr>
          <p:nvPr/>
        </p:nvGraphicFramePr>
        <p:xfrm>
          <a:off x="6096000" y="897260"/>
          <a:ext cx="3505200" cy="36271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739219459"/>
                    </a:ext>
                  </a:extLst>
                </a:gridCol>
                <a:gridCol w="1752600">
                  <a:extLst>
                    <a:ext uri="{9D8B030D-6E8A-4147-A177-3AD203B41FA5}">
                      <a16:colId xmlns:a16="http://schemas.microsoft.com/office/drawing/2014/main" val="2445419765"/>
                    </a:ext>
                  </a:extLst>
                </a:gridCol>
              </a:tblGrid>
              <a:tr h="370840">
                <a:tc>
                  <a:txBody>
                    <a:bodyPr/>
                    <a:lstStyle/>
                    <a:p>
                      <a:r>
                        <a:rPr lang="en-US" sz="2800" dirty="0">
                          <a:latin typeface="Times New Roman" panose="02020603050405020304" pitchFamily="18" charset="0"/>
                          <a:cs typeface="Times New Roman" panose="02020603050405020304" pitchFamily="18" charset="0"/>
                        </a:rPr>
                        <a:t>Parent[</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035841"/>
                  </a:ext>
                </a:extLst>
              </a:tr>
              <a:tr h="370840">
                <a:tc>
                  <a:txBody>
                    <a:bodyPr/>
                    <a:lstStyle/>
                    <a:p>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1176111"/>
                  </a:ext>
                </a:extLst>
              </a:tr>
              <a:tr h="370840">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4161444"/>
                  </a:ext>
                </a:extLst>
              </a:tr>
              <a:tr h="370840">
                <a:tc>
                  <a:txBody>
                    <a:bodyPr/>
                    <a:lstStyle/>
                    <a:p>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6837651"/>
                  </a:ext>
                </a:extLst>
              </a:tr>
              <a:tr h="370840">
                <a:tc>
                  <a:txBody>
                    <a:bodyPr/>
                    <a:lstStyle/>
                    <a:p>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8309074"/>
                  </a:ext>
                </a:extLst>
              </a:tr>
              <a:tr h="370840">
                <a:tc>
                  <a:txBody>
                    <a:bodyPr/>
                    <a:lstStyle/>
                    <a:p>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8753580"/>
                  </a:ext>
                </a:extLst>
              </a:tr>
              <a:tr h="370840">
                <a:tc>
                  <a:txBody>
                    <a:bodyPr/>
                    <a:lstStyle/>
                    <a:p>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9644061"/>
                  </a:ext>
                </a:extLst>
              </a:tr>
            </a:tbl>
          </a:graphicData>
        </a:graphic>
      </p:graphicFrame>
      <p:pic>
        <p:nvPicPr>
          <p:cNvPr id="14" name="Picture 13" descr="A diagram of a network with Silverstone Circuit in the background&#10;&#10;Description automatically generated">
            <a:extLst>
              <a:ext uri="{FF2B5EF4-FFF2-40B4-BE49-F238E27FC236}">
                <a16:creationId xmlns:a16="http://schemas.microsoft.com/office/drawing/2014/main" id="{4BA89805-AF68-1F3A-C5E6-EB8C94784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2433" y="4048361"/>
            <a:ext cx="6211167" cy="3277057"/>
          </a:xfrm>
          <a:prstGeom prst="rect">
            <a:avLst/>
          </a:prstGeom>
        </p:spPr>
      </p:pic>
    </p:spTree>
    <p:extLst>
      <p:ext uri="{BB962C8B-B14F-4D97-AF65-F5344CB8AC3E}">
        <p14:creationId xmlns:p14="http://schemas.microsoft.com/office/powerpoint/2010/main" val="1097635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2" name="TextBox 2"/>
          <p:cNvSpPr txBox="1"/>
          <p:nvPr/>
        </p:nvSpPr>
        <p:spPr>
          <a:xfrm>
            <a:off x="1028700" y="1873921"/>
            <a:ext cx="10216018" cy="1581150"/>
          </a:xfrm>
          <a:prstGeom prst="rect">
            <a:avLst/>
          </a:prstGeom>
        </p:spPr>
        <p:txBody>
          <a:bodyPr lIns="0" tIns="0" rIns="0" bIns="0" rtlCol="0" anchor="t">
            <a:spAutoFit/>
          </a:bodyPr>
          <a:lstStyle/>
          <a:p>
            <a:pPr algn="l">
              <a:lnSpc>
                <a:spcPts val="12480"/>
              </a:lnSpc>
            </a:pPr>
            <a:r>
              <a:rPr lang="en-US" sz="10400">
                <a:solidFill>
                  <a:srgbClr val="FFFFFF"/>
                </a:solidFill>
                <a:latin typeface="Big Shoulders Display Bold"/>
              </a:rPr>
              <a:t>THUẬT TOÁN PRIM</a:t>
            </a:r>
          </a:p>
        </p:txBody>
      </p:sp>
      <p:sp>
        <p:nvSpPr>
          <p:cNvPr id="3" name="TextBox 3"/>
          <p:cNvSpPr txBox="1"/>
          <p:nvPr/>
        </p:nvSpPr>
        <p:spPr>
          <a:xfrm>
            <a:off x="1028700" y="3721771"/>
            <a:ext cx="14692548" cy="6290203"/>
          </a:xfrm>
          <a:prstGeom prst="rect">
            <a:avLst/>
          </a:prstGeom>
        </p:spPr>
        <p:txBody>
          <a:bodyPr lIns="0" tIns="0" rIns="0" bIns="0" rtlCol="0" anchor="t">
            <a:spAutoFit/>
          </a:bodyPr>
          <a:lstStyle/>
          <a:p>
            <a:pPr marL="753408" lvl="1" indent="-376704" algn="l">
              <a:lnSpc>
                <a:spcPts val="5583"/>
              </a:lnSpc>
              <a:buFont typeface="Arial"/>
              <a:buChar char="•"/>
            </a:pPr>
            <a:r>
              <a:rPr lang="en-US" sz="3489">
                <a:solidFill>
                  <a:srgbClr val="FFFFFF"/>
                </a:solidFill>
                <a:latin typeface="Livvic"/>
              </a:rPr>
              <a:t>Tư tưởng của thuật toán Prim đó là duy trì 2 tập đỉnh gồm tập đỉnh ban đầu V và MST là tập đỉnh cây khung. Thuật toán Prim sẽ bắt đầu với 1 đỉnh bất kỳ của đồ thị.</a:t>
            </a:r>
          </a:p>
          <a:p>
            <a:pPr marL="753408" lvl="1" indent="-376704" algn="l">
              <a:lnSpc>
                <a:spcPts val="5583"/>
              </a:lnSpc>
              <a:buFont typeface="Arial"/>
              <a:buChar char="•"/>
            </a:pPr>
            <a:r>
              <a:rPr lang="en-US" sz="3489">
                <a:solidFill>
                  <a:srgbClr val="FFFFFF"/>
                </a:solidFill>
                <a:latin typeface="Livvic"/>
              </a:rPr>
              <a:t>Mỗi bước sẽ chọn 1 cạnh có trọng số nhỏ nhất mà 1 đỉnh thuộc tập V, đỉnh còn lại thuộc tập MST và đưa đỉnh vào cây khung. Cập nhật lại V và MST</a:t>
            </a:r>
          </a:p>
          <a:p>
            <a:pPr marL="753408" lvl="1" indent="-376704" algn="l">
              <a:lnSpc>
                <a:spcPts val="5583"/>
              </a:lnSpc>
              <a:buFont typeface="Arial"/>
              <a:buChar char="•"/>
            </a:pPr>
            <a:r>
              <a:rPr lang="en-US" sz="3489">
                <a:solidFill>
                  <a:srgbClr val="FFFFFF"/>
                </a:solidFill>
                <a:latin typeface="Livvic"/>
              </a:rPr>
              <a:t>Thuật toán sẽ kết thúc khi cây khung đủ n-1 cạnh hoặc tập V rỗng</a:t>
            </a:r>
          </a:p>
          <a:p>
            <a:pPr algn="l">
              <a:lnSpc>
                <a:spcPts val="5583"/>
              </a:lnSpc>
            </a:pPr>
            <a:endParaRPr lang="en-US" sz="3489">
              <a:solidFill>
                <a:srgbClr val="FFFFFF"/>
              </a:solidFill>
              <a:latin typeface="Livvic"/>
            </a:endParaRPr>
          </a:p>
          <a:p>
            <a:pPr algn="l">
              <a:lnSpc>
                <a:spcPts val="5583"/>
              </a:lnSpc>
            </a:pPr>
            <a:endParaRPr lang="en-US" sz="3489">
              <a:solidFill>
                <a:srgbClr val="FFFFFF"/>
              </a:solidFill>
              <a:latin typeface="Livvic"/>
            </a:endParaRPr>
          </a:p>
        </p:txBody>
      </p:sp>
      <p:sp>
        <p:nvSpPr>
          <p:cNvPr id="4" name="TextBox 4"/>
          <p:cNvSpPr txBox="1"/>
          <p:nvPr/>
        </p:nvSpPr>
        <p:spPr>
          <a:xfrm>
            <a:off x="16472015" y="1078368"/>
            <a:ext cx="1124259" cy="795553"/>
          </a:xfrm>
          <a:prstGeom prst="rect">
            <a:avLst/>
          </a:prstGeom>
        </p:spPr>
        <p:txBody>
          <a:bodyPr lIns="0" tIns="0" rIns="0" bIns="0" rtlCol="0" anchor="t">
            <a:spAutoFit/>
          </a:bodyPr>
          <a:lstStyle/>
          <a:p>
            <a:pPr algn="ctr">
              <a:lnSpc>
                <a:spcPts val="6160"/>
              </a:lnSpc>
            </a:pPr>
            <a:r>
              <a:rPr lang="en-US" sz="5600">
                <a:solidFill>
                  <a:srgbClr val="FFFFFF"/>
                </a:solidFill>
                <a:latin typeface="Big Shoulders Display"/>
              </a:rPr>
              <a:t>001</a:t>
            </a:r>
          </a:p>
        </p:txBody>
      </p:sp>
      <p:grpSp>
        <p:nvGrpSpPr>
          <p:cNvPr id="5" name="Group 5"/>
          <p:cNvGrpSpPr/>
          <p:nvPr/>
        </p:nvGrpSpPr>
        <p:grpSpPr>
          <a:xfrm>
            <a:off x="1028700" y="9539656"/>
            <a:ext cx="1400283" cy="190500"/>
            <a:chOff x="0" y="0"/>
            <a:chExt cx="1867044" cy="254000"/>
          </a:xfrm>
        </p:grpSpPr>
        <p:sp>
          <p:nvSpPr>
            <p:cNvPr id="6" name="Freeform 6"/>
            <p:cNvSpPr/>
            <p:nvPr/>
          </p:nvSpPr>
          <p:spPr>
            <a:xfrm>
              <a:off x="1292147" y="0"/>
              <a:ext cx="574897" cy="254000"/>
            </a:xfrm>
            <a:custGeom>
              <a:avLst/>
              <a:gdLst/>
              <a:ahLst/>
              <a:cxnLst/>
              <a:rect l="l" t="t" r="r" b="b"/>
              <a:pathLst>
                <a:path w="574897" h="254000">
                  <a:moveTo>
                    <a:pt x="0" y="0"/>
                  </a:moveTo>
                  <a:lnTo>
                    <a:pt x="574897" y="0"/>
                  </a:lnTo>
                  <a:lnTo>
                    <a:pt x="574897" y="254000"/>
                  </a:lnTo>
                  <a:lnTo>
                    <a:pt x="0" y="254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10800000">
              <a:off x="0" y="0"/>
              <a:ext cx="574897" cy="254000"/>
            </a:xfrm>
            <a:custGeom>
              <a:avLst/>
              <a:gdLst/>
              <a:ahLst/>
              <a:cxnLst/>
              <a:rect l="l" t="t" r="r" b="b"/>
              <a:pathLst>
                <a:path w="574897" h="254000">
                  <a:moveTo>
                    <a:pt x="0" y="0"/>
                  </a:moveTo>
                  <a:lnTo>
                    <a:pt x="574897" y="0"/>
                  </a:lnTo>
                  <a:lnTo>
                    <a:pt x="574897" y="254000"/>
                  </a:lnTo>
                  <a:lnTo>
                    <a:pt x="0" y="254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8" name="AutoShape 8"/>
          <p:cNvSpPr/>
          <p:nvPr/>
        </p:nvSpPr>
        <p:spPr>
          <a:xfrm>
            <a:off x="15721248" y="-108411"/>
            <a:ext cx="9525" cy="10503822"/>
          </a:xfrm>
          <a:prstGeom prst="rect">
            <a:avLst/>
          </a:prstGeom>
          <a:solidFill>
            <a:srgbClr val="FFFFFF"/>
          </a:solidFill>
        </p:spPr>
        <p:txBody>
          <a:bodyPr/>
          <a:lstStyle/>
          <a:p>
            <a:endParaRPr lang="en-US"/>
          </a:p>
        </p:txBody>
      </p:sp>
      <p:sp>
        <p:nvSpPr>
          <p:cNvPr id="9" name="AutoShape 9"/>
          <p:cNvSpPr/>
          <p:nvPr/>
        </p:nvSpPr>
        <p:spPr>
          <a:xfrm>
            <a:off x="-2566752" y="9077325"/>
            <a:ext cx="18288000" cy="9525"/>
          </a:xfrm>
          <a:prstGeom prst="rect">
            <a:avLst/>
          </a:prstGeom>
          <a:solidFill>
            <a:srgbClr val="FFFFFF"/>
          </a:solidFill>
        </p:spPr>
        <p:txBody>
          <a:bodyPr/>
          <a:lstStyle/>
          <a:p>
            <a:endParaRPr lang="en-US"/>
          </a:p>
        </p:txBody>
      </p:sp>
      <p:sp>
        <p:nvSpPr>
          <p:cNvPr id="10" name="Freeform 10"/>
          <p:cNvSpPr/>
          <p:nvPr/>
        </p:nvSpPr>
        <p:spPr>
          <a:xfrm>
            <a:off x="1028700" y="1028700"/>
            <a:ext cx="453254" cy="453254"/>
          </a:xfrm>
          <a:custGeom>
            <a:avLst/>
            <a:gdLst/>
            <a:ahLst/>
            <a:cxnLst/>
            <a:rect l="l" t="t" r="r" b="b"/>
            <a:pathLst>
              <a:path w="453254" h="453254">
                <a:moveTo>
                  <a:pt x="0" y="0"/>
                </a:moveTo>
                <a:lnTo>
                  <a:pt x="453254" y="0"/>
                </a:lnTo>
                <a:lnTo>
                  <a:pt x="453254" y="453254"/>
                </a:lnTo>
                <a:lnTo>
                  <a:pt x="0" y="4532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359243" y="1028700"/>
            <a:ext cx="15569514" cy="8229600"/>
          </a:xfrm>
          <a:prstGeom prst="rect">
            <a:avLst/>
          </a:prstGeom>
        </p:spPr>
      </p:pic>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sp>
        <p:nvSpPr>
          <p:cNvPr id="2" name="Freeform 2"/>
          <p:cNvSpPr/>
          <p:nvPr/>
        </p:nvSpPr>
        <p:spPr>
          <a:xfrm>
            <a:off x="768566" y="2052169"/>
            <a:ext cx="6457500" cy="6428014"/>
          </a:xfrm>
          <a:custGeom>
            <a:avLst/>
            <a:gdLst/>
            <a:ahLst/>
            <a:cxnLst/>
            <a:rect l="l" t="t" r="r" b="b"/>
            <a:pathLst>
              <a:path w="6457500" h="6428014">
                <a:moveTo>
                  <a:pt x="0" y="0"/>
                </a:moveTo>
                <a:lnTo>
                  <a:pt x="6457500" y="0"/>
                </a:lnTo>
                <a:lnTo>
                  <a:pt x="6457500" y="6428014"/>
                </a:lnTo>
                <a:lnTo>
                  <a:pt x="0" y="6428014"/>
                </a:lnTo>
                <a:lnTo>
                  <a:pt x="0" y="0"/>
                </a:lnTo>
                <a:close/>
              </a:path>
            </a:pathLst>
          </a:custGeom>
          <a:blipFill>
            <a:blip r:embed="rId2"/>
            <a:stretch>
              <a:fillRect l="-12775" t="-13011" r="-12319" b="-12366"/>
            </a:stretch>
          </a:blipFill>
        </p:spPr>
        <p:txBody>
          <a:bodyPr/>
          <a:lstStyle/>
          <a:p>
            <a:endParaRPr lang="en-US"/>
          </a:p>
        </p:txBody>
      </p:sp>
      <p:sp>
        <p:nvSpPr>
          <p:cNvPr id="3" name="TextBox 3"/>
          <p:cNvSpPr txBox="1"/>
          <p:nvPr/>
        </p:nvSpPr>
        <p:spPr>
          <a:xfrm>
            <a:off x="7699037" y="368029"/>
            <a:ext cx="9895971" cy="9696459"/>
          </a:xfrm>
          <a:prstGeom prst="rect">
            <a:avLst/>
          </a:prstGeom>
        </p:spPr>
        <p:txBody>
          <a:bodyPr lIns="0" tIns="0" rIns="0" bIns="0" rtlCol="0" anchor="t">
            <a:spAutoFit/>
          </a:bodyPr>
          <a:lstStyle/>
          <a:p>
            <a:pPr marL="647549" lvl="1" indent="-323775" algn="l">
              <a:lnSpc>
                <a:spcPts val="3899"/>
              </a:lnSpc>
              <a:buFont typeface="Arial"/>
              <a:buChar char="•"/>
            </a:pPr>
            <a:r>
              <a:rPr lang="en-US" sz="2999" dirty="0">
                <a:solidFill>
                  <a:srgbClr val="FFFFFF"/>
                </a:solidFill>
                <a:latin typeface="Livvic Semi-Bold"/>
              </a:rPr>
              <a:t>typedef pair&lt;int, int&gt; ii;</a:t>
            </a:r>
            <a:r>
              <a:rPr lang="en-US" sz="2999" dirty="0">
                <a:solidFill>
                  <a:srgbClr val="FFFFFF"/>
                </a:solidFill>
                <a:latin typeface="Livvic"/>
              </a:rPr>
              <a:t>: </a:t>
            </a:r>
            <a:r>
              <a:rPr lang="en-US" sz="2999" dirty="0" err="1">
                <a:solidFill>
                  <a:srgbClr val="FFFFFF"/>
                </a:solidFill>
                <a:latin typeface="Livvic"/>
              </a:rPr>
              <a:t>Định</a:t>
            </a:r>
            <a:r>
              <a:rPr lang="en-US" sz="2999" dirty="0">
                <a:solidFill>
                  <a:srgbClr val="FFFFFF"/>
                </a:solidFill>
                <a:latin typeface="Livvic"/>
              </a:rPr>
              <a:t> </a:t>
            </a:r>
            <a:r>
              <a:rPr lang="en-US" sz="2999" dirty="0" err="1">
                <a:solidFill>
                  <a:srgbClr val="FFFFFF"/>
                </a:solidFill>
                <a:latin typeface="Livvic"/>
              </a:rPr>
              <a:t>nghĩa</a:t>
            </a:r>
            <a:r>
              <a:rPr lang="en-US" sz="2999" dirty="0">
                <a:solidFill>
                  <a:srgbClr val="FFFFFF"/>
                </a:solidFill>
                <a:latin typeface="Livvic"/>
              </a:rPr>
              <a:t> </a:t>
            </a:r>
            <a:r>
              <a:rPr lang="en-US" sz="2999" dirty="0" err="1">
                <a:solidFill>
                  <a:srgbClr val="FFFFFF"/>
                </a:solidFill>
                <a:latin typeface="Livvic"/>
              </a:rPr>
              <a:t>một</a:t>
            </a:r>
            <a:r>
              <a:rPr lang="en-US" sz="2999" dirty="0">
                <a:solidFill>
                  <a:srgbClr val="FFFFFF"/>
                </a:solidFill>
                <a:latin typeface="Livvic"/>
              </a:rPr>
              <a:t> alias </a:t>
            </a:r>
            <a:r>
              <a:rPr lang="en-US" sz="2999" dirty="0">
                <a:solidFill>
                  <a:srgbClr val="FFFFFF"/>
                </a:solidFill>
                <a:latin typeface="Livvic Semi-Bold"/>
              </a:rPr>
              <a:t>ii</a:t>
            </a:r>
            <a:r>
              <a:rPr lang="en-US" sz="2999" dirty="0">
                <a:solidFill>
                  <a:srgbClr val="FFFFFF"/>
                </a:solidFill>
                <a:latin typeface="Livvic"/>
              </a:rPr>
              <a:t> </a:t>
            </a:r>
            <a:r>
              <a:rPr lang="en-US" sz="2999" dirty="0" err="1">
                <a:solidFill>
                  <a:srgbClr val="FFFFFF"/>
                </a:solidFill>
                <a:latin typeface="Livvic"/>
              </a:rPr>
              <a:t>cho</a:t>
            </a:r>
            <a:r>
              <a:rPr lang="en-US" sz="2999" dirty="0">
                <a:solidFill>
                  <a:srgbClr val="FFFFFF"/>
                </a:solidFill>
                <a:latin typeface="Livvic"/>
              </a:rPr>
              <a:t> </a:t>
            </a:r>
            <a:r>
              <a:rPr lang="en-US" sz="2999" dirty="0">
                <a:solidFill>
                  <a:srgbClr val="FFFFFF"/>
                </a:solidFill>
                <a:latin typeface="Livvic Semi-Bold"/>
              </a:rPr>
              <a:t>pair&lt;int, int&gt;</a:t>
            </a:r>
            <a:r>
              <a:rPr lang="en-US" sz="2999" dirty="0">
                <a:solidFill>
                  <a:srgbClr val="FFFFFF"/>
                </a:solidFill>
                <a:latin typeface="Livvic"/>
              </a:rPr>
              <a:t>. </a:t>
            </a:r>
          </a:p>
          <a:p>
            <a:pPr marL="647549" lvl="1" indent="-323775" algn="l">
              <a:lnSpc>
                <a:spcPts val="3899"/>
              </a:lnSpc>
              <a:buFont typeface="Arial"/>
              <a:buChar char="•"/>
            </a:pPr>
            <a:r>
              <a:rPr lang="en-US" sz="2999" dirty="0">
                <a:solidFill>
                  <a:srgbClr val="FFFFFF"/>
                </a:solidFill>
                <a:latin typeface="Livvic"/>
              </a:rPr>
              <a:t>int n, m: </a:t>
            </a:r>
            <a:r>
              <a:rPr lang="en-US" sz="2999" dirty="0" err="1">
                <a:solidFill>
                  <a:srgbClr val="FFFFFF"/>
                </a:solidFill>
                <a:latin typeface="Livvic"/>
              </a:rPr>
              <a:t>Khai</a:t>
            </a:r>
            <a:r>
              <a:rPr lang="en-US" sz="2999" dirty="0">
                <a:solidFill>
                  <a:srgbClr val="FFFFFF"/>
                </a:solidFill>
                <a:latin typeface="Livvic"/>
              </a:rPr>
              <a:t> </a:t>
            </a:r>
            <a:r>
              <a:rPr lang="en-US" sz="2999" dirty="0" err="1">
                <a:solidFill>
                  <a:srgbClr val="FFFFFF"/>
                </a:solidFill>
                <a:latin typeface="Livvic"/>
              </a:rPr>
              <a:t>báo</a:t>
            </a:r>
            <a:r>
              <a:rPr lang="en-US" sz="2999" dirty="0">
                <a:solidFill>
                  <a:srgbClr val="FFFFFF"/>
                </a:solidFill>
                <a:latin typeface="Livvic"/>
              </a:rPr>
              <a:t> </a:t>
            </a:r>
            <a:r>
              <a:rPr lang="en-US" sz="2999" dirty="0" err="1">
                <a:solidFill>
                  <a:srgbClr val="FFFFFF"/>
                </a:solidFill>
                <a:latin typeface="Livvic"/>
              </a:rPr>
              <a:t>hai</a:t>
            </a:r>
            <a:r>
              <a:rPr lang="en-US" sz="2999" dirty="0">
                <a:solidFill>
                  <a:srgbClr val="FFFFFF"/>
                </a:solidFill>
                <a:latin typeface="Livvic"/>
              </a:rPr>
              <a:t> </a:t>
            </a:r>
            <a:r>
              <a:rPr lang="en-US" sz="2999" dirty="0" err="1">
                <a:solidFill>
                  <a:srgbClr val="FFFFFF"/>
                </a:solidFill>
                <a:latin typeface="Livvic"/>
              </a:rPr>
              <a:t>biến</a:t>
            </a:r>
            <a:r>
              <a:rPr lang="en-US" sz="2999" dirty="0">
                <a:solidFill>
                  <a:srgbClr val="FFFFFF"/>
                </a:solidFill>
                <a:latin typeface="Livvic"/>
              </a:rPr>
              <a:t> n </a:t>
            </a:r>
            <a:r>
              <a:rPr lang="en-US" sz="2999" dirty="0" err="1">
                <a:solidFill>
                  <a:srgbClr val="FFFFFF"/>
                </a:solidFill>
                <a:latin typeface="Livvic"/>
              </a:rPr>
              <a:t>là</a:t>
            </a:r>
            <a:r>
              <a:rPr lang="en-US" sz="2999" dirty="0">
                <a:solidFill>
                  <a:srgbClr val="FFFFFF"/>
                </a:solidFill>
                <a:latin typeface="Livvic"/>
              </a:rPr>
              <a:t> </a:t>
            </a:r>
            <a:r>
              <a:rPr lang="en-US" sz="2999" dirty="0" err="1">
                <a:solidFill>
                  <a:srgbClr val="FFFFFF"/>
                </a:solidFill>
                <a:latin typeface="Livvic"/>
              </a:rPr>
              <a:t>số</a:t>
            </a:r>
            <a:r>
              <a:rPr lang="en-US" sz="2999" dirty="0">
                <a:solidFill>
                  <a:srgbClr val="FFFFFF"/>
                </a:solidFill>
                <a:latin typeface="Livvic"/>
              </a:rPr>
              <a:t> </a:t>
            </a:r>
            <a:r>
              <a:rPr lang="en-US" sz="2999" dirty="0" err="1">
                <a:solidFill>
                  <a:srgbClr val="FFFFFF"/>
                </a:solidFill>
                <a:latin typeface="Livvic"/>
              </a:rPr>
              <a:t>đỉnh</a:t>
            </a:r>
            <a:r>
              <a:rPr lang="en-US" sz="2999" dirty="0">
                <a:solidFill>
                  <a:srgbClr val="FFFFFF"/>
                </a:solidFill>
                <a:latin typeface="Livvic"/>
              </a:rPr>
              <a:t> </a:t>
            </a:r>
            <a:r>
              <a:rPr lang="en-US" sz="2999" dirty="0" err="1">
                <a:solidFill>
                  <a:srgbClr val="FFFFFF"/>
                </a:solidFill>
                <a:latin typeface="Livvic"/>
              </a:rPr>
              <a:t>và</a:t>
            </a:r>
            <a:r>
              <a:rPr lang="en-US" sz="2999" dirty="0">
                <a:solidFill>
                  <a:srgbClr val="FFFFFF"/>
                </a:solidFill>
                <a:latin typeface="Livvic"/>
              </a:rPr>
              <a:t> m </a:t>
            </a:r>
            <a:r>
              <a:rPr lang="en-US" sz="2999" dirty="0" err="1">
                <a:solidFill>
                  <a:srgbClr val="FFFFFF"/>
                </a:solidFill>
                <a:latin typeface="Livvic"/>
              </a:rPr>
              <a:t>là</a:t>
            </a:r>
            <a:r>
              <a:rPr lang="en-US" sz="2999" dirty="0">
                <a:solidFill>
                  <a:srgbClr val="FFFFFF"/>
                </a:solidFill>
                <a:latin typeface="Livvic"/>
              </a:rPr>
              <a:t> </a:t>
            </a:r>
            <a:r>
              <a:rPr lang="en-US" sz="2999" dirty="0" err="1">
                <a:solidFill>
                  <a:srgbClr val="FFFFFF"/>
                </a:solidFill>
                <a:latin typeface="Livvic"/>
              </a:rPr>
              <a:t>số</a:t>
            </a:r>
            <a:r>
              <a:rPr lang="en-US" sz="2999" dirty="0">
                <a:solidFill>
                  <a:srgbClr val="FFFFFF"/>
                </a:solidFill>
                <a:latin typeface="Livvic"/>
              </a:rPr>
              <a:t> </a:t>
            </a:r>
            <a:r>
              <a:rPr lang="en-US" sz="2999" dirty="0" err="1">
                <a:solidFill>
                  <a:srgbClr val="FFFFFF"/>
                </a:solidFill>
                <a:latin typeface="Livvic"/>
              </a:rPr>
              <a:t>cạnh</a:t>
            </a:r>
            <a:r>
              <a:rPr lang="en-US" sz="2999" dirty="0">
                <a:solidFill>
                  <a:srgbClr val="FFFFFF"/>
                </a:solidFill>
                <a:latin typeface="Livvic"/>
              </a:rPr>
              <a:t> </a:t>
            </a:r>
            <a:r>
              <a:rPr lang="en-US" sz="2999" dirty="0" err="1">
                <a:solidFill>
                  <a:srgbClr val="FFFFFF"/>
                </a:solidFill>
                <a:latin typeface="Livvic"/>
              </a:rPr>
              <a:t>của</a:t>
            </a:r>
            <a:r>
              <a:rPr lang="en-US" sz="2999" dirty="0">
                <a:solidFill>
                  <a:srgbClr val="FFFFFF"/>
                </a:solidFill>
                <a:latin typeface="Livvic"/>
              </a:rPr>
              <a:t> </a:t>
            </a:r>
            <a:r>
              <a:rPr lang="en-US" sz="2999" dirty="0" err="1">
                <a:solidFill>
                  <a:srgbClr val="FFFFFF"/>
                </a:solidFill>
                <a:latin typeface="Livvic"/>
              </a:rPr>
              <a:t>đồ</a:t>
            </a:r>
            <a:r>
              <a:rPr lang="en-US" sz="2999" dirty="0">
                <a:solidFill>
                  <a:srgbClr val="FFFFFF"/>
                </a:solidFill>
                <a:latin typeface="Livvic"/>
              </a:rPr>
              <a:t> </a:t>
            </a:r>
            <a:r>
              <a:rPr lang="en-US" sz="2999" dirty="0" err="1">
                <a:solidFill>
                  <a:srgbClr val="FFFFFF"/>
                </a:solidFill>
                <a:latin typeface="Livvic"/>
              </a:rPr>
              <a:t>thị</a:t>
            </a:r>
            <a:r>
              <a:rPr lang="en-US" sz="2999" dirty="0">
                <a:solidFill>
                  <a:srgbClr val="FFFFFF"/>
                </a:solidFill>
                <a:latin typeface="Livvic"/>
              </a:rPr>
              <a:t>.</a:t>
            </a:r>
          </a:p>
          <a:p>
            <a:pPr marL="647549" lvl="1" indent="-323775" algn="l">
              <a:lnSpc>
                <a:spcPts val="3899"/>
              </a:lnSpc>
              <a:buFont typeface="Arial"/>
              <a:buChar char="•"/>
            </a:pPr>
            <a:r>
              <a:rPr lang="en-US" sz="2999" dirty="0">
                <a:solidFill>
                  <a:srgbClr val="FFFFFF"/>
                </a:solidFill>
                <a:latin typeface="Livvic Semi-Bold"/>
              </a:rPr>
              <a:t>vector&lt;ii&gt; adj[</a:t>
            </a:r>
            <a:r>
              <a:rPr lang="en-US" sz="2999" dirty="0" err="1">
                <a:solidFill>
                  <a:srgbClr val="FFFFFF"/>
                </a:solidFill>
                <a:latin typeface="Livvic Semi-Bold"/>
              </a:rPr>
              <a:t>maxn</a:t>
            </a:r>
            <a:r>
              <a:rPr lang="en-US" sz="2999" dirty="0">
                <a:solidFill>
                  <a:srgbClr val="FFFFFF"/>
                </a:solidFill>
                <a:latin typeface="Livvic Semi-Bold"/>
              </a:rPr>
              <a:t>]</a:t>
            </a:r>
            <a:r>
              <a:rPr lang="en-US" sz="2999" dirty="0">
                <a:solidFill>
                  <a:srgbClr val="FFFFFF"/>
                </a:solidFill>
                <a:latin typeface="Livvic"/>
              </a:rPr>
              <a:t>: </a:t>
            </a:r>
            <a:r>
              <a:rPr lang="en-US" sz="2999" dirty="0" err="1">
                <a:solidFill>
                  <a:srgbClr val="FFFFFF"/>
                </a:solidFill>
                <a:latin typeface="Livvic"/>
              </a:rPr>
              <a:t>Khai</a:t>
            </a:r>
            <a:r>
              <a:rPr lang="en-US" sz="2999" dirty="0">
                <a:solidFill>
                  <a:srgbClr val="FFFFFF"/>
                </a:solidFill>
                <a:latin typeface="Livvic"/>
              </a:rPr>
              <a:t> </a:t>
            </a:r>
            <a:r>
              <a:rPr lang="en-US" sz="2999" dirty="0" err="1">
                <a:solidFill>
                  <a:srgbClr val="FFFFFF"/>
                </a:solidFill>
                <a:latin typeface="Livvic"/>
              </a:rPr>
              <a:t>báo</a:t>
            </a:r>
            <a:r>
              <a:rPr lang="en-US" sz="2999" dirty="0">
                <a:solidFill>
                  <a:srgbClr val="FFFFFF"/>
                </a:solidFill>
                <a:latin typeface="Livvic"/>
              </a:rPr>
              <a:t> </a:t>
            </a:r>
            <a:r>
              <a:rPr lang="en-US" sz="2999" dirty="0" err="1">
                <a:solidFill>
                  <a:srgbClr val="FFFFFF"/>
                </a:solidFill>
                <a:latin typeface="Livvic"/>
              </a:rPr>
              <a:t>một</a:t>
            </a:r>
            <a:r>
              <a:rPr lang="en-US" sz="2999" dirty="0">
                <a:solidFill>
                  <a:srgbClr val="FFFFFF"/>
                </a:solidFill>
                <a:latin typeface="Livvic"/>
              </a:rPr>
              <a:t> </a:t>
            </a:r>
            <a:r>
              <a:rPr lang="en-US" sz="2999" dirty="0" err="1">
                <a:solidFill>
                  <a:srgbClr val="FFFFFF"/>
                </a:solidFill>
                <a:latin typeface="Livvic"/>
              </a:rPr>
              <a:t>mảng</a:t>
            </a:r>
            <a:r>
              <a:rPr lang="en-US" sz="2999" dirty="0">
                <a:solidFill>
                  <a:srgbClr val="FFFFFF"/>
                </a:solidFill>
                <a:latin typeface="Livvic"/>
              </a:rPr>
              <a:t> </a:t>
            </a:r>
            <a:r>
              <a:rPr lang="en-US" sz="2999" dirty="0">
                <a:solidFill>
                  <a:srgbClr val="FFFFFF"/>
                </a:solidFill>
                <a:latin typeface="Livvic Semi-Bold"/>
              </a:rPr>
              <a:t>adj</a:t>
            </a:r>
            <a:r>
              <a:rPr lang="en-US" sz="2999" dirty="0">
                <a:solidFill>
                  <a:srgbClr val="FFFFFF"/>
                </a:solidFill>
                <a:latin typeface="Livvic"/>
              </a:rPr>
              <a:t> </a:t>
            </a:r>
            <a:r>
              <a:rPr lang="en-US" sz="2999" dirty="0" err="1">
                <a:solidFill>
                  <a:srgbClr val="FFFFFF"/>
                </a:solidFill>
                <a:latin typeface="Livvic"/>
              </a:rPr>
              <a:t>gồm</a:t>
            </a:r>
            <a:r>
              <a:rPr lang="en-US" sz="2999" dirty="0">
                <a:solidFill>
                  <a:srgbClr val="FFFFFF"/>
                </a:solidFill>
                <a:latin typeface="Livvic"/>
              </a:rPr>
              <a:t> </a:t>
            </a:r>
            <a:r>
              <a:rPr lang="en-US" sz="2999" dirty="0" err="1">
                <a:solidFill>
                  <a:srgbClr val="FFFFFF"/>
                </a:solidFill>
                <a:latin typeface="Livvic Semi-Bold"/>
              </a:rPr>
              <a:t>maxn</a:t>
            </a:r>
            <a:r>
              <a:rPr lang="en-US" sz="2999" dirty="0">
                <a:solidFill>
                  <a:srgbClr val="FFFFFF"/>
                </a:solidFill>
                <a:latin typeface="Livvic"/>
              </a:rPr>
              <a:t> </a:t>
            </a:r>
            <a:r>
              <a:rPr lang="en-US" sz="2999" dirty="0" err="1">
                <a:solidFill>
                  <a:srgbClr val="FFFFFF"/>
                </a:solidFill>
                <a:latin typeface="Livvic"/>
              </a:rPr>
              <a:t>phần</a:t>
            </a:r>
            <a:r>
              <a:rPr lang="en-US" sz="2999" dirty="0">
                <a:solidFill>
                  <a:srgbClr val="FFFFFF"/>
                </a:solidFill>
                <a:latin typeface="Livvic"/>
              </a:rPr>
              <a:t> </a:t>
            </a:r>
            <a:r>
              <a:rPr lang="en-US" sz="2999" dirty="0" err="1">
                <a:solidFill>
                  <a:srgbClr val="FFFFFF"/>
                </a:solidFill>
                <a:latin typeface="Livvic"/>
              </a:rPr>
              <a:t>tử</a:t>
            </a:r>
            <a:r>
              <a:rPr lang="en-US" sz="2999" dirty="0">
                <a:solidFill>
                  <a:srgbClr val="FFFFFF"/>
                </a:solidFill>
                <a:latin typeface="Livvic"/>
              </a:rPr>
              <a:t>, </a:t>
            </a:r>
            <a:r>
              <a:rPr lang="en-US" sz="2999" dirty="0" err="1">
                <a:solidFill>
                  <a:srgbClr val="FFFFFF"/>
                </a:solidFill>
                <a:latin typeface="Livvic"/>
              </a:rPr>
              <a:t>mỗi</a:t>
            </a:r>
            <a:r>
              <a:rPr lang="en-US" sz="2999" dirty="0">
                <a:solidFill>
                  <a:srgbClr val="FFFFFF"/>
                </a:solidFill>
                <a:latin typeface="Livvic"/>
              </a:rPr>
              <a:t> </a:t>
            </a:r>
            <a:r>
              <a:rPr lang="en-US" sz="2999" dirty="0" err="1">
                <a:solidFill>
                  <a:srgbClr val="FFFFFF"/>
                </a:solidFill>
                <a:latin typeface="Livvic"/>
              </a:rPr>
              <a:t>phần</a:t>
            </a:r>
            <a:r>
              <a:rPr lang="en-US" sz="2999" dirty="0">
                <a:solidFill>
                  <a:srgbClr val="FFFFFF"/>
                </a:solidFill>
                <a:latin typeface="Livvic"/>
              </a:rPr>
              <a:t> </a:t>
            </a:r>
            <a:r>
              <a:rPr lang="en-US" sz="2999" dirty="0" err="1">
                <a:solidFill>
                  <a:srgbClr val="FFFFFF"/>
                </a:solidFill>
                <a:latin typeface="Livvic"/>
              </a:rPr>
              <a:t>tử</a:t>
            </a:r>
            <a:r>
              <a:rPr lang="en-US" sz="2999" dirty="0">
                <a:solidFill>
                  <a:srgbClr val="FFFFFF"/>
                </a:solidFill>
                <a:latin typeface="Livvic"/>
              </a:rPr>
              <a:t> </a:t>
            </a:r>
            <a:r>
              <a:rPr lang="en-US" sz="2999" dirty="0" err="1">
                <a:solidFill>
                  <a:srgbClr val="FFFFFF"/>
                </a:solidFill>
                <a:latin typeface="Livvic"/>
              </a:rPr>
              <a:t>là</a:t>
            </a:r>
            <a:r>
              <a:rPr lang="en-US" sz="2999" dirty="0">
                <a:solidFill>
                  <a:srgbClr val="FFFFFF"/>
                </a:solidFill>
                <a:latin typeface="Livvic"/>
              </a:rPr>
              <a:t> </a:t>
            </a:r>
            <a:r>
              <a:rPr lang="en-US" sz="2999" dirty="0" err="1">
                <a:solidFill>
                  <a:srgbClr val="FFFFFF"/>
                </a:solidFill>
                <a:latin typeface="Livvic"/>
              </a:rPr>
              <a:t>một</a:t>
            </a:r>
            <a:r>
              <a:rPr lang="en-US" sz="2999" dirty="0">
                <a:solidFill>
                  <a:srgbClr val="FFFFFF"/>
                </a:solidFill>
                <a:latin typeface="Livvic"/>
              </a:rPr>
              <a:t> vector </a:t>
            </a:r>
            <a:r>
              <a:rPr lang="en-US" sz="2999" dirty="0" err="1">
                <a:solidFill>
                  <a:srgbClr val="FFFFFF"/>
                </a:solidFill>
                <a:latin typeface="Livvic"/>
              </a:rPr>
              <a:t>chứa</a:t>
            </a:r>
            <a:r>
              <a:rPr lang="en-US" sz="2999" dirty="0">
                <a:solidFill>
                  <a:srgbClr val="FFFFFF"/>
                </a:solidFill>
                <a:latin typeface="Livvic"/>
              </a:rPr>
              <a:t> </a:t>
            </a:r>
            <a:r>
              <a:rPr lang="en-US" sz="2999" dirty="0" err="1">
                <a:solidFill>
                  <a:srgbClr val="FFFFFF"/>
                </a:solidFill>
                <a:latin typeface="Livvic"/>
              </a:rPr>
              <a:t>các</a:t>
            </a:r>
            <a:r>
              <a:rPr lang="en-US" sz="2999" dirty="0">
                <a:solidFill>
                  <a:srgbClr val="FFFFFF"/>
                </a:solidFill>
                <a:latin typeface="Livvic"/>
              </a:rPr>
              <a:t> </a:t>
            </a:r>
            <a:r>
              <a:rPr lang="en-US" sz="2999" dirty="0" err="1">
                <a:solidFill>
                  <a:srgbClr val="FFFFFF"/>
                </a:solidFill>
                <a:latin typeface="Livvic"/>
              </a:rPr>
              <a:t>cặp</a:t>
            </a:r>
            <a:r>
              <a:rPr lang="en-US" sz="2999" dirty="0">
                <a:solidFill>
                  <a:srgbClr val="FFFFFF"/>
                </a:solidFill>
                <a:latin typeface="Livvic"/>
              </a:rPr>
              <a:t> </a:t>
            </a:r>
            <a:r>
              <a:rPr lang="en-US" sz="2999" dirty="0">
                <a:solidFill>
                  <a:srgbClr val="FFFFFF"/>
                </a:solidFill>
                <a:latin typeface="Livvic Semi-Bold"/>
              </a:rPr>
              <a:t>ii</a:t>
            </a:r>
            <a:r>
              <a:rPr lang="en-US" sz="2999" dirty="0">
                <a:solidFill>
                  <a:srgbClr val="FFFFFF"/>
                </a:solidFill>
                <a:latin typeface="Livvic"/>
              </a:rPr>
              <a:t>. </a:t>
            </a:r>
            <a:r>
              <a:rPr lang="en-US" sz="2999" dirty="0">
                <a:solidFill>
                  <a:srgbClr val="FFFFFF"/>
                </a:solidFill>
                <a:latin typeface="Livvic Semi-Bold"/>
              </a:rPr>
              <a:t>adj[</a:t>
            </a:r>
            <a:r>
              <a:rPr lang="en-US" sz="2999" dirty="0" err="1">
                <a:solidFill>
                  <a:srgbClr val="FFFFFF"/>
                </a:solidFill>
                <a:latin typeface="Livvic Semi-Bold"/>
              </a:rPr>
              <a:t>i</a:t>
            </a:r>
            <a:r>
              <a:rPr lang="en-US" sz="2999" dirty="0">
                <a:solidFill>
                  <a:srgbClr val="FFFFFF"/>
                </a:solidFill>
                <a:latin typeface="Livvic Semi-Bold"/>
              </a:rPr>
              <a:t>]</a:t>
            </a:r>
            <a:r>
              <a:rPr lang="en-US" sz="2999" dirty="0">
                <a:solidFill>
                  <a:srgbClr val="FFFFFF"/>
                </a:solidFill>
                <a:latin typeface="Livvic"/>
              </a:rPr>
              <a:t> </a:t>
            </a:r>
            <a:r>
              <a:rPr lang="en-US" sz="2999" dirty="0" err="1">
                <a:solidFill>
                  <a:srgbClr val="FFFFFF"/>
                </a:solidFill>
                <a:latin typeface="Livvic"/>
              </a:rPr>
              <a:t>lưu</a:t>
            </a:r>
            <a:r>
              <a:rPr lang="en-US" sz="2999" dirty="0">
                <a:solidFill>
                  <a:srgbClr val="FFFFFF"/>
                </a:solidFill>
                <a:latin typeface="Livvic"/>
              </a:rPr>
              <a:t> </a:t>
            </a:r>
            <a:r>
              <a:rPr lang="en-US" sz="2999" dirty="0" err="1">
                <a:solidFill>
                  <a:srgbClr val="FFFFFF"/>
                </a:solidFill>
                <a:latin typeface="Livvic"/>
              </a:rPr>
              <a:t>trữ</a:t>
            </a:r>
            <a:r>
              <a:rPr lang="en-US" sz="2999" dirty="0">
                <a:solidFill>
                  <a:srgbClr val="FFFFFF"/>
                </a:solidFill>
                <a:latin typeface="Livvic"/>
              </a:rPr>
              <a:t> </a:t>
            </a:r>
            <a:r>
              <a:rPr lang="en-US" sz="2999" dirty="0" err="1">
                <a:solidFill>
                  <a:srgbClr val="FFFFFF"/>
                </a:solidFill>
                <a:latin typeface="Livvic"/>
              </a:rPr>
              <a:t>danh</a:t>
            </a:r>
            <a:r>
              <a:rPr lang="en-US" sz="2999" dirty="0">
                <a:solidFill>
                  <a:srgbClr val="FFFFFF"/>
                </a:solidFill>
                <a:latin typeface="Livvic"/>
              </a:rPr>
              <a:t> </a:t>
            </a:r>
            <a:r>
              <a:rPr lang="en-US" sz="2999" dirty="0" err="1">
                <a:solidFill>
                  <a:srgbClr val="FFFFFF"/>
                </a:solidFill>
                <a:latin typeface="Livvic"/>
              </a:rPr>
              <a:t>sách</a:t>
            </a:r>
            <a:r>
              <a:rPr lang="en-US" sz="2999" dirty="0">
                <a:solidFill>
                  <a:srgbClr val="FFFFFF"/>
                </a:solidFill>
                <a:latin typeface="Livvic"/>
              </a:rPr>
              <a:t> </a:t>
            </a:r>
            <a:r>
              <a:rPr lang="en-US" sz="2999" dirty="0" err="1">
                <a:solidFill>
                  <a:srgbClr val="FFFFFF"/>
                </a:solidFill>
                <a:latin typeface="Livvic"/>
              </a:rPr>
              <a:t>các</a:t>
            </a:r>
            <a:r>
              <a:rPr lang="en-US" sz="2999" dirty="0">
                <a:solidFill>
                  <a:srgbClr val="FFFFFF"/>
                </a:solidFill>
                <a:latin typeface="Livvic"/>
              </a:rPr>
              <a:t> </a:t>
            </a:r>
            <a:r>
              <a:rPr lang="en-US" sz="2999" dirty="0" err="1">
                <a:solidFill>
                  <a:srgbClr val="FFFFFF"/>
                </a:solidFill>
                <a:latin typeface="Livvic"/>
              </a:rPr>
              <a:t>cạnh</a:t>
            </a:r>
            <a:r>
              <a:rPr lang="en-US" sz="2999" dirty="0">
                <a:solidFill>
                  <a:srgbClr val="FFFFFF"/>
                </a:solidFill>
                <a:latin typeface="Livvic"/>
              </a:rPr>
              <a:t> </a:t>
            </a:r>
            <a:r>
              <a:rPr lang="en-US" sz="2999" dirty="0" err="1">
                <a:solidFill>
                  <a:srgbClr val="FFFFFF"/>
                </a:solidFill>
                <a:latin typeface="Livvic"/>
              </a:rPr>
              <a:t>kề</a:t>
            </a:r>
            <a:r>
              <a:rPr lang="en-US" sz="2999" dirty="0">
                <a:solidFill>
                  <a:srgbClr val="FFFFFF"/>
                </a:solidFill>
                <a:latin typeface="Livvic"/>
              </a:rPr>
              <a:t> </a:t>
            </a:r>
            <a:r>
              <a:rPr lang="en-US" sz="2999" dirty="0" err="1">
                <a:solidFill>
                  <a:srgbClr val="FFFFFF"/>
                </a:solidFill>
                <a:latin typeface="Livvic"/>
              </a:rPr>
              <a:t>với</a:t>
            </a:r>
            <a:r>
              <a:rPr lang="en-US" sz="2999" dirty="0">
                <a:solidFill>
                  <a:srgbClr val="FFFFFF"/>
                </a:solidFill>
                <a:latin typeface="Livvic"/>
              </a:rPr>
              <a:t> </a:t>
            </a:r>
            <a:r>
              <a:rPr lang="en-US" sz="2999" dirty="0" err="1">
                <a:solidFill>
                  <a:srgbClr val="FFFFFF"/>
                </a:solidFill>
                <a:latin typeface="Livvic"/>
              </a:rPr>
              <a:t>đỉnh</a:t>
            </a:r>
            <a:r>
              <a:rPr lang="en-US" sz="2999" dirty="0">
                <a:solidFill>
                  <a:srgbClr val="FFFFFF"/>
                </a:solidFill>
                <a:latin typeface="Livvic"/>
              </a:rPr>
              <a:t> </a:t>
            </a:r>
            <a:r>
              <a:rPr lang="en-US" sz="2999" dirty="0" err="1">
                <a:solidFill>
                  <a:srgbClr val="FFFFFF"/>
                </a:solidFill>
                <a:latin typeface="Livvic Semi-Bold"/>
              </a:rPr>
              <a:t>i</a:t>
            </a:r>
            <a:r>
              <a:rPr lang="en-US" sz="2999" dirty="0">
                <a:solidFill>
                  <a:srgbClr val="FFFFFF"/>
                </a:solidFill>
                <a:latin typeface="Livvic"/>
              </a:rPr>
              <a:t>.</a:t>
            </a:r>
          </a:p>
          <a:p>
            <a:pPr marL="647549" lvl="1" indent="-323775" algn="l">
              <a:lnSpc>
                <a:spcPts val="3899"/>
              </a:lnSpc>
              <a:buFont typeface="Arial"/>
              <a:buChar char="•"/>
            </a:pPr>
            <a:r>
              <a:rPr lang="en-US" sz="2999" dirty="0">
                <a:solidFill>
                  <a:srgbClr val="FFFFFF"/>
                </a:solidFill>
                <a:latin typeface="Livvic Semi-Bold"/>
              </a:rPr>
              <a:t>bool taken[</a:t>
            </a:r>
            <a:r>
              <a:rPr lang="en-US" sz="2999" dirty="0" err="1">
                <a:solidFill>
                  <a:srgbClr val="FFFFFF"/>
                </a:solidFill>
                <a:latin typeface="Livvic Semi-Bold"/>
              </a:rPr>
              <a:t>maxn</a:t>
            </a:r>
            <a:r>
              <a:rPr lang="en-US" sz="2999" dirty="0">
                <a:solidFill>
                  <a:srgbClr val="FFFFFF"/>
                </a:solidFill>
                <a:latin typeface="Livvic Semi-Bold"/>
              </a:rPr>
              <a:t>]</a:t>
            </a:r>
            <a:r>
              <a:rPr lang="en-US" sz="2999" dirty="0">
                <a:solidFill>
                  <a:srgbClr val="FFFFFF"/>
                </a:solidFill>
                <a:latin typeface="Livvic"/>
              </a:rPr>
              <a:t>: </a:t>
            </a:r>
            <a:r>
              <a:rPr lang="en-US" sz="2999" dirty="0" err="1">
                <a:solidFill>
                  <a:srgbClr val="FFFFFF"/>
                </a:solidFill>
                <a:latin typeface="Livvic"/>
              </a:rPr>
              <a:t>Khai</a:t>
            </a:r>
            <a:r>
              <a:rPr lang="en-US" sz="2999" dirty="0">
                <a:solidFill>
                  <a:srgbClr val="FFFFFF"/>
                </a:solidFill>
                <a:latin typeface="Livvic"/>
              </a:rPr>
              <a:t> </a:t>
            </a:r>
            <a:r>
              <a:rPr lang="en-US" sz="2999" dirty="0" err="1">
                <a:solidFill>
                  <a:srgbClr val="FFFFFF"/>
                </a:solidFill>
                <a:latin typeface="Livvic"/>
              </a:rPr>
              <a:t>báo</a:t>
            </a:r>
            <a:r>
              <a:rPr lang="en-US" sz="2999" dirty="0">
                <a:solidFill>
                  <a:srgbClr val="FFFFFF"/>
                </a:solidFill>
                <a:latin typeface="Livvic"/>
              </a:rPr>
              <a:t> </a:t>
            </a:r>
            <a:r>
              <a:rPr lang="en-US" sz="2999" dirty="0" err="1">
                <a:solidFill>
                  <a:srgbClr val="FFFFFF"/>
                </a:solidFill>
                <a:latin typeface="Livvic"/>
              </a:rPr>
              <a:t>một</a:t>
            </a:r>
            <a:r>
              <a:rPr lang="en-US" sz="2999" dirty="0">
                <a:solidFill>
                  <a:srgbClr val="FFFFFF"/>
                </a:solidFill>
                <a:latin typeface="Livvic"/>
              </a:rPr>
              <a:t> </a:t>
            </a:r>
            <a:r>
              <a:rPr lang="en-US" sz="2999" dirty="0" err="1">
                <a:solidFill>
                  <a:srgbClr val="FFFFFF"/>
                </a:solidFill>
                <a:latin typeface="Livvic"/>
              </a:rPr>
              <a:t>mảng</a:t>
            </a:r>
            <a:r>
              <a:rPr lang="en-US" sz="2999" dirty="0">
                <a:solidFill>
                  <a:srgbClr val="FFFFFF"/>
                </a:solidFill>
                <a:latin typeface="Livvic"/>
              </a:rPr>
              <a:t> </a:t>
            </a:r>
            <a:r>
              <a:rPr lang="en-US" sz="2999" dirty="0">
                <a:solidFill>
                  <a:srgbClr val="FFFFFF"/>
                </a:solidFill>
                <a:latin typeface="Livvic Semi-Bold"/>
              </a:rPr>
              <a:t>taken</a:t>
            </a:r>
            <a:r>
              <a:rPr lang="en-US" sz="2999" dirty="0">
                <a:solidFill>
                  <a:srgbClr val="FFFFFF"/>
                </a:solidFill>
                <a:latin typeface="Livvic"/>
              </a:rPr>
              <a:t> </a:t>
            </a:r>
            <a:r>
              <a:rPr lang="en-US" sz="2999" dirty="0" err="1">
                <a:solidFill>
                  <a:srgbClr val="FFFFFF"/>
                </a:solidFill>
                <a:latin typeface="Livvic"/>
              </a:rPr>
              <a:t>gồm</a:t>
            </a:r>
            <a:r>
              <a:rPr lang="en-US" sz="2999" dirty="0">
                <a:solidFill>
                  <a:srgbClr val="FFFFFF"/>
                </a:solidFill>
                <a:latin typeface="Livvic"/>
              </a:rPr>
              <a:t> </a:t>
            </a:r>
            <a:r>
              <a:rPr lang="en-US" sz="2999" dirty="0" err="1">
                <a:solidFill>
                  <a:srgbClr val="FFFFFF"/>
                </a:solidFill>
                <a:latin typeface="Livvic Semi-Bold"/>
              </a:rPr>
              <a:t>maxn</a:t>
            </a:r>
            <a:r>
              <a:rPr lang="en-US" sz="2999" dirty="0">
                <a:solidFill>
                  <a:srgbClr val="FFFFFF"/>
                </a:solidFill>
                <a:latin typeface="Livvic"/>
              </a:rPr>
              <a:t> </a:t>
            </a:r>
            <a:r>
              <a:rPr lang="en-US" sz="2999" dirty="0" err="1">
                <a:solidFill>
                  <a:srgbClr val="FFFFFF"/>
                </a:solidFill>
                <a:latin typeface="Livvic"/>
              </a:rPr>
              <a:t>phần</a:t>
            </a:r>
            <a:r>
              <a:rPr lang="en-US" sz="2999" dirty="0">
                <a:solidFill>
                  <a:srgbClr val="FFFFFF"/>
                </a:solidFill>
                <a:latin typeface="Livvic"/>
              </a:rPr>
              <a:t> </a:t>
            </a:r>
            <a:r>
              <a:rPr lang="en-US" sz="2999" dirty="0" err="1">
                <a:solidFill>
                  <a:srgbClr val="FFFFFF"/>
                </a:solidFill>
                <a:latin typeface="Livvic"/>
              </a:rPr>
              <a:t>tử</a:t>
            </a:r>
            <a:r>
              <a:rPr lang="en-US" sz="2999" dirty="0">
                <a:solidFill>
                  <a:srgbClr val="FFFFFF"/>
                </a:solidFill>
                <a:latin typeface="Livvic"/>
              </a:rPr>
              <a:t> </a:t>
            </a:r>
            <a:r>
              <a:rPr lang="en-US" sz="2999" dirty="0" err="1">
                <a:solidFill>
                  <a:srgbClr val="FFFFFF"/>
                </a:solidFill>
                <a:latin typeface="Livvic"/>
              </a:rPr>
              <a:t>kiểu</a:t>
            </a:r>
            <a:r>
              <a:rPr lang="en-US" sz="2999" dirty="0">
                <a:solidFill>
                  <a:srgbClr val="FFFFFF"/>
                </a:solidFill>
                <a:latin typeface="Livvic"/>
              </a:rPr>
              <a:t> </a:t>
            </a:r>
            <a:r>
              <a:rPr lang="en-US" sz="2999" dirty="0">
                <a:solidFill>
                  <a:srgbClr val="FFFFFF"/>
                </a:solidFill>
                <a:latin typeface="Livvic Semi-Bold"/>
              </a:rPr>
              <a:t>bool</a:t>
            </a:r>
            <a:r>
              <a:rPr lang="en-US" sz="2999" dirty="0">
                <a:solidFill>
                  <a:srgbClr val="FFFFFF"/>
                </a:solidFill>
                <a:latin typeface="Livvic"/>
              </a:rPr>
              <a:t> </a:t>
            </a:r>
            <a:r>
              <a:rPr lang="en-US" sz="2999" dirty="0" err="1">
                <a:solidFill>
                  <a:srgbClr val="FFFFFF"/>
                </a:solidFill>
                <a:latin typeface="Livvic"/>
              </a:rPr>
              <a:t>để</a:t>
            </a:r>
            <a:r>
              <a:rPr lang="en-US" sz="2999" dirty="0">
                <a:solidFill>
                  <a:srgbClr val="FFFFFF"/>
                </a:solidFill>
                <a:latin typeface="Livvic"/>
              </a:rPr>
              <a:t> </a:t>
            </a:r>
            <a:r>
              <a:rPr lang="en-US" sz="2999" dirty="0" err="1">
                <a:solidFill>
                  <a:srgbClr val="FFFFFF"/>
                </a:solidFill>
                <a:latin typeface="Livvic"/>
              </a:rPr>
              <a:t>đánh</a:t>
            </a:r>
            <a:r>
              <a:rPr lang="en-US" sz="2999" dirty="0">
                <a:solidFill>
                  <a:srgbClr val="FFFFFF"/>
                </a:solidFill>
                <a:latin typeface="Livvic"/>
              </a:rPr>
              <a:t> </a:t>
            </a:r>
            <a:r>
              <a:rPr lang="en-US" sz="2999" dirty="0" err="1">
                <a:solidFill>
                  <a:srgbClr val="FFFFFF"/>
                </a:solidFill>
                <a:latin typeface="Livvic"/>
              </a:rPr>
              <a:t>dấu</a:t>
            </a:r>
            <a:r>
              <a:rPr lang="en-US" sz="2999" dirty="0">
                <a:solidFill>
                  <a:srgbClr val="FFFFFF"/>
                </a:solidFill>
                <a:latin typeface="Livvic"/>
              </a:rPr>
              <a:t> </a:t>
            </a:r>
            <a:r>
              <a:rPr lang="en-US" sz="2999" dirty="0" err="1">
                <a:solidFill>
                  <a:srgbClr val="FFFFFF"/>
                </a:solidFill>
                <a:latin typeface="Livvic"/>
              </a:rPr>
              <a:t>các</a:t>
            </a:r>
            <a:r>
              <a:rPr lang="en-US" sz="2999" dirty="0">
                <a:solidFill>
                  <a:srgbClr val="FFFFFF"/>
                </a:solidFill>
                <a:latin typeface="Livvic"/>
              </a:rPr>
              <a:t> </a:t>
            </a:r>
            <a:r>
              <a:rPr lang="en-US" sz="2999" dirty="0" err="1">
                <a:solidFill>
                  <a:srgbClr val="FFFFFF"/>
                </a:solidFill>
                <a:latin typeface="Livvic"/>
              </a:rPr>
              <a:t>đỉnh</a:t>
            </a:r>
            <a:r>
              <a:rPr lang="en-US" sz="2999" dirty="0">
                <a:solidFill>
                  <a:srgbClr val="FFFFFF"/>
                </a:solidFill>
                <a:latin typeface="Livvic"/>
              </a:rPr>
              <a:t> </a:t>
            </a:r>
            <a:r>
              <a:rPr lang="en-US" sz="2999" dirty="0" err="1">
                <a:solidFill>
                  <a:srgbClr val="FFFFFF"/>
                </a:solidFill>
                <a:latin typeface="Livvic"/>
              </a:rPr>
              <a:t>đã</a:t>
            </a:r>
            <a:r>
              <a:rPr lang="en-US" sz="2999" dirty="0">
                <a:solidFill>
                  <a:srgbClr val="FFFFFF"/>
                </a:solidFill>
                <a:latin typeface="Livvic"/>
              </a:rPr>
              <a:t> </a:t>
            </a:r>
            <a:r>
              <a:rPr lang="en-US" sz="2999" dirty="0" err="1">
                <a:solidFill>
                  <a:srgbClr val="FFFFFF"/>
                </a:solidFill>
                <a:latin typeface="Livvic"/>
              </a:rPr>
              <a:t>được</a:t>
            </a:r>
            <a:r>
              <a:rPr lang="en-US" sz="2999" dirty="0">
                <a:solidFill>
                  <a:srgbClr val="FFFFFF"/>
                </a:solidFill>
                <a:latin typeface="Livvic"/>
              </a:rPr>
              <a:t> </a:t>
            </a:r>
            <a:r>
              <a:rPr lang="en-US" sz="2999" dirty="0" err="1">
                <a:solidFill>
                  <a:srgbClr val="FFFFFF"/>
                </a:solidFill>
                <a:latin typeface="Livvic"/>
              </a:rPr>
              <a:t>chọn</a:t>
            </a:r>
            <a:r>
              <a:rPr lang="en-US" sz="2999" dirty="0">
                <a:solidFill>
                  <a:srgbClr val="FFFFFF"/>
                </a:solidFill>
                <a:latin typeface="Livvic"/>
              </a:rPr>
              <a:t> (</a:t>
            </a:r>
            <a:r>
              <a:rPr lang="en-US" sz="2999" dirty="0" err="1">
                <a:solidFill>
                  <a:srgbClr val="FFFFFF"/>
                </a:solidFill>
                <a:latin typeface="Livvic"/>
              </a:rPr>
              <a:t>trong</a:t>
            </a:r>
            <a:r>
              <a:rPr lang="en-US" sz="2999" dirty="0">
                <a:solidFill>
                  <a:srgbClr val="FFFFFF"/>
                </a:solidFill>
                <a:latin typeface="Livvic"/>
              </a:rPr>
              <a:t> </a:t>
            </a:r>
            <a:r>
              <a:rPr lang="en-US" sz="2999" dirty="0" err="1">
                <a:solidFill>
                  <a:srgbClr val="FFFFFF"/>
                </a:solidFill>
                <a:latin typeface="Livvic"/>
              </a:rPr>
              <a:t>thuật</a:t>
            </a:r>
            <a:r>
              <a:rPr lang="en-US" sz="2999" dirty="0">
                <a:solidFill>
                  <a:srgbClr val="FFFFFF"/>
                </a:solidFill>
                <a:latin typeface="Livvic"/>
              </a:rPr>
              <a:t> </a:t>
            </a:r>
            <a:r>
              <a:rPr lang="en-US" sz="2999" dirty="0" err="1">
                <a:solidFill>
                  <a:srgbClr val="FFFFFF"/>
                </a:solidFill>
                <a:latin typeface="Livvic"/>
              </a:rPr>
              <a:t>toán</a:t>
            </a:r>
            <a:r>
              <a:rPr lang="en-US" sz="2999" dirty="0">
                <a:solidFill>
                  <a:srgbClr val="FFFFFF"/>
                </a:solidFill>
                <a:latin typeface="Livvic"/>
              </a:rPr>
              <a:t> Prim).</a:t>
            </a:r>
          </a:p>
          <a:p>
            <a:pPr marL="647549" lvl="1" indent="-323775" algn="l">
              <a:lnSpc>
                <a:spcPts val="3899"/>
              </a:lnSpc>
              <a:buFont typeface="Arial"/>
              <a:buChar char="•"/>
            </a:pPr>
            <a:r>
              <a:rPr lang="en-US" sz="2999" dirty="0">
                <a:solidFill>
                  <a:srgbClr val="FFFFFF"/>
                </a:solidFill>
                <a:latin typeface="Livvic Semi-Bold"/>
              </a:rPr>
              <a:t>void </a:t>
            </a:r>
            <a:r>
              <a:rPr lang="en-US" sz="2999" dirty="0" err="1">
                <a:solidFill>
                  <a:srgbClr val="FFFFFF"/>
                </a:solidFill>
                <a:latin typeface="Livvic Semi-Bold"/>
              </a:rPr>
              <a:t>nhap</a:t>
            </a:r>
            <a:r>
              <a:rPr lang="en-US" sz="2999" dirty="0">
                <a:solidFill>
                  <a:srgbClr val="FFFFFF"/>
                </a:solidFill>
                <a:latin typeface="Livvic Semi-Bold"/>
              </a:rPr>
              <a:t>()</a:t>
            </a:r>
            <a:r>
              <a:rPr lang="en-US" sz="2999" dirty="0">
                <a:solidFill>
                  <a:srgbClr val="FFFFFF"/>
                </a:solidFill>
                <a:latin typeface="Livvic"/>
              </a:rPr>
              <a:t>: </a:t>
            </a:r>
            <a:r>
              <a:rPr lang="en-US" sz="2999" dirty="0" err="1">
                <a:solidFill>
                  <a:srgbClr val="FFFFFF"/>
                </a:solidFill>
                <a:latin typeface="Livvic"/>
              </a:rPr>
              <a:t>Hàm</a:t>
            </a:r>
            <a:r>
              <a:rPr lang="en-US" sz="2999" dirty="0">
                <a:solidFill>
                  <a:srgbClr val="FFFFFF"/>
                </a:solidFill>
                <a:latin typeface="Livvic"/>
              </a:rPr>
              <a:t> </a:t>
            </a:r>
            <a:r>
              <a:rPr lang="en-US" sz="2999" dirty="0" err="1">
                <a:solidFill>
                  <a:srgbClr val="FFFFFF"/>
                </a:solidFill>
                <a:latin typeface="Livvic Semi-Bold"/>
              </a:rPr>
              <a:t>nhap</a:t>
            </a:r>
            <a:r>
              <a:rPr lang="en-US" sz="2999" dirty="0">
                <a:solidFill>
                  <a:srgbClr val="FFFFFF"/>
                </a:solidFill>
                <a:latin typeface="Livvic"/>
              </a:rPr>
              <a:t> </a:t>
            </a:r>
            <a:r>
              <a:rPr lang="en-US" sz="2999" dirty="0" err="1">
                <a:solidFill>
                  <a:srgbClr val="FFFFFF"/>
                </a:solidFill>
                <a:latin typeface="Livvic"/>
              </a:rPr>
              <a:t>để</a:t>
            </a:r>
            <a:r>
              <a:rPr lang="en-US" sz="2999" dirty="0">
                <a:solidFill>
                  <a:srgbClr val="FFFFFF"/>
                </a:solidFill>
                <a:latin typeface="Livvic"/>
              </a:rPr>
              <a:t> </a:t>
            </a:r>
            <a:r>
              <a:rPr lang="en-US" sz="2999" dirty="0" err="1">
                <a:solidFill>
                  <a:srgbClr val="FFFFFF"/>
                </a:solidFill>
                <a:latin typeface="Livvic"/>
              </a:rPr>
              <a:t>nhập</a:t>
            </a:r>
            <a:r>
              <a:rPr lang="en-US" sz="2999" dirty="0">
                <a:solidFill>
                  <a:srgbClr val="FFFFFF"/>
                </a:solidFill>
                <a:latin typeface="Livvic"/>
              </a:rPr>
              <a:t> </a:t>
            </a:r>
            <a:r>
              <a:rPr lang="en-US" sz="2999" dirty="0" err="1">
                <a:solidFill>
                  <a:srgbClr val="FFFFFF"/>
                </a:solidFill>
                <a:latin typeface="Livvic"/>
              </a:rPr>
              <a:t>dữ</a:t>
            </a:r>
            <a:r>
              <a:rPr lang="en-US" sz="2999" dirty="0">
                <a:solidFill>
                  <a:srgbClr val="FFFFFF"/>
                </a:solidFill>
                <a:latin typeface="Livvic"/>
              </a:rPr>
              <a:t> </a:t>
            </a:r>
            <a:r>
              <a:rPr lang="en-US" sz="2999" dirty="0" err="1">
                <a:solidFill>
                  <a:srgbClr val="FFFFFF"/>
                </a:solidFill>
                <a:latin typeface="Livvic"/>
              </a:rPr>
              <a:t>liệu</a:t>
            </a:r>
            <a:r>
              <a:rPr lang="en-US" sz="2999" dirty="0">
                <a:solidFill>
                  <a:srgbClr val="FFFFFF"/>
                </a:solidFill>
                <a:latin typeface="Livvic"/>
              </a:rPr>
              <a:t> </a:t>
            </a:r>
            <a:r>
              <a:rPr lang="en-US" sz="2999" dirty="0" err="1">
                <a:solidFill>
                  <a:srgbClr val="FFFFFF"/>
                </a:solidFill>
                <a:latin typeface="Livvic"/>
              </a:rPr>
              <a:t>từ</a:t>
            </a:r>
            <a:r>
              <a:rPr lang="en-US" sz="2999" dirty="0">
                <a:solidFill>
                  <a:srgbClr val="FFFFFF"/>
                </a:solidFill>
                <a:latin typeface="Livvic"/>
              </a:rPr>
              <a:t> </a:t>
            </a:r>
            <a:r>
              <a:rPr lang="en-US" sz="2999" dirty="0" err="1">
                <a:solidFill>
                  <a:srgbClr val="FFFFFF"/>
                </a:solidFill>
                <a:latin typeface="Livvic"/>
              </a:rPr>
              <a:t>bàn</a:t>
            </a:r>
            <a:r>
              <a:rPr lang="en-US" sz="2999" dirty="0">
                <a:solidFill>
                  <a:srgbClr val="FFFFFF"/>
                </a:solidFill>
                <a:latin typeface="Livvic"/>
              </a:rPr>
              <a:t> </a:t>
            </a:r>
            <a:r>
              <a:rPr lang="en-US" sz="2999" dirty="0" err="1">
                <a:solidFill>
                  <a:srgbClr val="FFFFFF"/>
                </a:solidFill>
                <a:latin typeface="Livvic"/>
              </a:rPr>
              <a:t>phím</a:t>
            </a:r>
            <a:r>
              <a:rPr lang="en-US" sz="2999" dirty="0">
                <a:solidFill>
                  <a:srgbClr val="FFFFFF"/>
                </a:solidFill>
                <a:latin typeface="Livvic"/>
              </a:rPr>
              <a:t>. </a:t>
            </a:r>
            <a:r>
              <a:rPr lang="en-US" sz="2999" dirty="0" err="1">
                <a:solidFill>
                  <a:srgbClr val="FFFFFF"/>
                </a:solidFill>
                <a:latin typeface="Livvic"/>
              </a:rPr>
              <a:t>Đầu</a:t>
            </a:r>
            <a:r>
              <a:rPr lang="en-US" sz="2999" dirty="0">
                <a:solidFill>
                  <a:srgbClr val="FFFFFF"/>
                </a:solidFill>
                <a:latin typeface="Livvic"/>
              </a:rPr>
              <a:t> </a:t>
            </a:r>
            <a:r>
              <a:rPr lang="en-US" sz="2999" dirty="0" err="1">
                <a:solidFill>
                  <a:srgbClr val="FFFFFF"/>
                </a:solidFill>
                <a:latin typeface="Livvic"/>
              </a:rPr>
              <a:t>tiên</a:t>
            </a:r>
            <a:r>
              <a:rPr lang="en-US" sz="2999" dirty="0">
                <a:solidFill>
                  <a:srgbClr val="FFFFFF"/>
                </a:solidFill>
                <a:latin typeface="Livvic"/>
              </a:rPr>
              <a:t>, </a:t>
            </a:r>
            <a:r>
              <a:rPr lang="en-US" sz="2999" dirty="0" err="1">
                <a:solidFill>
                  <a:srgbClr val="FFFFFF"/>
                </a:solidFill>
                <a:latin typeface="Livvic"/>
              </a:rPr>
              <a:t>nhập</a:t>
            </a:r>
            <a:r>
              <a:rPr lang="en-US" sz="2999" dirty="0">
                <a:solidFill>
                  <a:srgbClr val="FFFFFF"/>
                </a:solidFill>
                <a:latin typeface="Livvic"/>
              </a:rPr>
              <a:t> </a:t>
            </a:r>
            <a:r>
              <a:rPr lang="en-US" sz="2999" dirty="0" err="1">
                <a:solidFill>
                  <a:srgbClr val="FFFFFF"/>
                </a:solidFill>
                <a:latin typeface="Livvic"/>
              </a:rPr>
              <a:t>số</a:t>
            </a:r>
            <a:r>
              <a:rPr lang="en-US" sz="2999" dirty="0">
                <a:solidFill>
                  <a:srgbClr val="FFFFFF"/>
                </a:solidFill>
                <a:latin typeface="Livvic"/>
              </a:rPr>
              <a:t> </a:t>
            </a:r>
            <a:r>
              <a:rPr lang="en-US" sz="2999" dirty="0" err="1">
                <a:solidFill>
                  <a:srgbClr val="FFFFFF"/>
                </a:solidFill>
                <a:latin typeface="Livvic"/>
              </a:rPr>
              <a:t>đỉnh</a:t>
            </a:r>
            <a:r>
              <a:rPr lang="en-US" sz="2999" dirty="0">
                <a:solidFill>
                  <a:srgbClr val="FFFFFF"/>
                </a:solidFill>
                <a:latin typeface="Livvic"/>
              </a:rPr>
              <a:t> </a:t>
            </a:r>
            <a:r>
              <a:rPr lang="en-US" sz="2999" dirty="0">
                <a:solidFill>
                  <a:srgbClr val="FFFFFF"/>
                </a:solidFill>
                <a:latin typeface="Livvic Semi-Bold"/>
              </a:rPr>
              <a:t>n</a:t>
            </a:r>
            <a:r>
              <a:rPr lang="en-US" sz="2999" dirty="0">
                <a:solidFill>
                  <a:srgbClr val="FFFFFF"/>
                </a:solidFill>
                <a:latin typeface="Livvic"/>
              </a:rPr>
              <a:t> </a:t>
            </a:r>
            <a:r>
              <a:rPr lang="en-US" sz="2999" dirty="0" err="1">
                <a:solidFill>
                  <a:srgbClr val="FFFFFF"/>
                </a:solidFill>
                <a:latin typeface="Livvic"/>
              </a:rPr>
              <a:t>và</a:t>
            </a:r>
            <a:r>
              <a:rPr lang="en-US" sz="2999" dirty="0">
                <a:solidFill>
                  <a:srgbClr val="FFFFFF"/>
                </a:solidFill>
                <a:latin typeface="Livvic"/>
              </a:rPr>
              <a:t> </a:t>
            </a:r>
            <a:r>
              <a:rPr lang="en-US" sz="2999" dirty="0" err="1">
                <a:solidFill>
                  <a:srgbClr val="FFFFFF"/>
                </a:solidFill>
                <a:latin typeface="Livvic"/>
              </a:rPr>
              <a:t>số</a:t>
            </a:r>
            <a:r>
              <a:rPr lang="en-US" sz="2999" dirty="0">
                <a:solidFill>
                  <a:srgbClr val="FFFFFF"/>
                </a:solidFill>
                <a:latin typeface="Livvic"/>
              </a:rPr>
              <a:t> </a:t>
            </a:r>
            <a:r>
              <a:rPr lang="en-US" sz="2999" dirty="0" err="1">
                <a:solidFill>
                  <a:srgbClr val="FFFFFF"/>
                </a:solidFill>
                <a:latin typeface="Livvic"/>
              </a:rPr>
              <a:t>cạnh</a:t>
            </a:r>
            <a:r>
              <a:rPr lang="en-US" sz="2999" dirty="0">
                <a:solidFill>
                  <a:srgbClr val="FFFFFF"/>
                </a:solidFill>
                <a:latin typeface="Livvic"/>
              </a:rPr>
              <a:t> </a:t>
            </a:r>
            <a:r>
              <a:rPr lang="en-US" sz="2999" dirty="0">
                <a:solidFill>
                  <a:srgbClr val="FFFFFF"/>
                </a:solidFill>
                <a:latin typeface="Livvic Semi-Bold"/>
              </a:rPr>
              <a:t>m</a:t>
            </a:r>
            <a:r>
              <a:rPr lang="en-US" sz="2999" dirty="0">
                <a:solidFill>
                  <a:srgbClr val="FFFFFF"/>
                </a:solidFill>
                <a:latin typeface="Livvic"/>
              </a:rPr>
              <a:t>. </a:t>
            </a:r>
            <a:r>
              <a:rPr lang="en-US" sz="2999" dirty="0" err="1">
                <a:solidFill>
                  <a:srgbClr val="FFFFFF"/>
                </a:solidFill>
                <a:latin typeface="Livvic"/>
              </a:rPr>
              <a:t>Nhập</a:t>
            </a:r>
            <a:r>
              <a:rPr lang="en-US" sz="2999" dirty="0">
                <a:solidFill>
                  <a:srgbClr val="FFFFFF"/>
                </a:solidFill>
                <a:latin typeface="Livvic"/>
              </a:rPr>
              <a:t> </a:t>
            </a:r>
            <a:r>
              <a:rPr lang="en-US" sz="2999" dirty="0" err="1">
                <a:solidFill>
                  <a:srgbClr val="FFFFFF"/>
                </a:solidFill>
                <a:latin typeface="Livvic"/>
              </a:rPr>
              <a:t>giá</a:t>
            </a:r>
            <a:r>
              <a:rPr lang="en-US" sz="2999" dirty="0">
                <a:solidFill>
                  <a:srgbClr val="FFFFFF"/>
                </a:solidFill>
                <a:latin typeface="Livvic"/>
              </a:rPr>
              <a:t> </a:t>
            </a:r>
            <a:r>
              <a:rPr lang="en-US" sz="2999" dirty="0" err="1">
                <a:solidFill>
                  <a:srgbClr val="FFFFFF"/>
                </a:solidFill>
                <a:latin typeface="Livvic"/>
              </a:rPr>
              <a:t>trị</a:t>
            </a:r>
            <a:r>
              <a:rPr lang="en-US" sz="2999" dirty="0">
                <a:solidFill>
                  <a:srgbClr val="FFFFFF"/>
                </a:solidFill>
                <a:latin typeface="Livvic"/>
              </a:rPr>
              <a:t> </a:t>
            </a:r>
            <a:r>
              <a:rPr lang="en-US" sz="2999" dirty="0" err="1">
                <a:solidFill>
                  <a:srgbClr val="FFFFFF"/>
                </a:solidFill>
                <a:latin typeface="Livvic"/>
              </a:rPr>
              <a:t>cho</a:t>
            </a:r>
            <a:r>
              <a:rPr lang="en-US" sz="2999" dirty="0">
                <a:solidFill>
                  <a:srgbClr val="FFFFFF"/>
                </a:solidFill>
                <a:latin typeface="Livvic"/>
              </a:rPr>
              <a:t> </a:t>
            </a:r>
            <a:r>
              <a:rPr lang="en-US" sz="2999" dirty="0" err="1">
                <a:solidFill>
                  <a:srgbClr val="FFFFFF"/>
                </a:solidFill>
                <a:latin typeface="Livvic"/>
              </a:rPr>
              <a:t>hai</a:t>
            </a:r>
            <a:r>
              <a:rPr lang="en-US" sz="2999" dirty="0">
                <a:solidFill>
                  <a:srgbClr val="FFFFFF"/>
                </a:solidFill>
                <a:latin typeface="Livvic"/>
              </a:rPr>
              <a:t> </a:t>
            </a:r>
            <a:r>
              <a:rPr lang="en-US" sz="2999" dirty="0" err="1">
                <a:solidFill>
                  <a:srgbClr val="FFFFFF"/>
                </a:solidFill>
                <a:latin typeface="Livvic"/>
              </a:rPr>
              <a:t>đỉnh</a:t>
            </a:r>
            <a:r>
              <a:rPr lang="en-US" sz="2999" dirty="0">
                <a:solidFill>
                  <a:srgbClr val="FFFFFF"/>
                </a:solidFill>
                <a:latin typeface="Livvic"/>
              </a:rPr>
              <a:t> x </a:t>
            </a:r>
            <a:r>
              <a:rPr lang="en-US" sz="2999" dirty="0" err="1">
                <a:solidFill>
                  <a:srgbClr val="FFFFFF"/>
                </a:solidFill>
                <a:latin typeface="Livvic"/>
              </a:rPr>
              <a:t>và</a:t>
            </a:r>
            <a:r>
              <a:rPr lang="en-US" sz="2999" dirty="0">
                <a:solidFill>
                  <a:srgbClr val="FFFFFF"/>
                </a:solidFill>
                <a:latin typeface="Livvic"/>
              </a:rPr>
              <a:t> y, </a:t>
            </a:r>
            <a:r>
              <a:rPr lang="en-US" sz="2999" dirty="0" err="1">
                <a:solidFill>
                  <a:srgbClr val="FFFFFF"/>
                </a:solidFill>
                <a:latin typeface="Livvic"/>
              </a:rPr>
              <a:t>và</a:t>
            </a:r>
            <a:r>
              <a:rPr lang="en-US" sz="2999" dirty="0">
                <a:solidFill>
                  <a:srgbClr val="FFFFFF"/>
                </a:solidFill>
                <a:latin typeface="Livvic"/>
              </a:rPr>
              <a:t> </a:t>
            </a:r>
            <a:r>
              <a:rPr lang="en-US" sz="2999" dirty="0" err="1">
                <a:solidFill>
                  <a:srgbClr val="FFFFFF"/>
                </a:solidFill>
                <a:latin typeface="Livvic"/>
              </a:rPr>
              <a:t>trọng</a:t>
            </a:r>
            <a:r>
              <a:rPr lang="en-US" sz="2999" dirty="0">
                <a:solidFill>
                  <a:srgbClr val="FFFFFF"/>
                </a:solidFill>
                <a:latin typeface="Livvic"/>
              </a:rPr>
              <a:t> </a:t>
            </a:r>
            <a:r>
              <a:rPr lang="en-US" sz="2999" dirty="0" err="1">
                <a:solidFill>
                  <a:srgbClr val="FFFFFF"/>
                </a:solidFill>
                <a:latin typeface="Livvic"/>
              </a:rPr>
              <a:t>số</a:t>
            </a:r>
            <a:r>
              <a:rPr lang="en-US" sz="2999" dirty="0">
                <a:solidFill>
                  <a:srgbClr val="FFFFFF"/>
                </a:solidFill>
                <a:latin typeface="Livvic"/>
              </a:rPr>
              <a:t> w </a:t>
            </a:r>
            <a:r>
              <a:rPr lang="en-US" sz="2999" dirty="0" err="1">
                <a:solidFill>
                  <a:srgbClr val="FFFFFF"/>
                </a:solidFill>
                <a:latin typeface="Livvic"/>
              </a:rPr>
              <a:t>giữa</a:t>
            </a:r>
            <a:r>
              <a:rPr lang="en-US" sz="2999" dirty="0">
                <a:solidFill>
                  <a:srgbClr val="FFFFFF"/>
                </a:solidFill>
                <a:latin typeface="Livvic"/>
              </a:rPr>
              <a:t> </a:t>
            </a:r>
            <a:r>
              <a:rPr lang="en-US" sz="2999" dirty="0" err="1">
                <a:solidFill>
                  <a:srgbClr val="FFFFFF"/>
                </a:solidFill>
                <a:latin typeface="Livvic"/>
              </a:rPr>
              <a:t>hai</a:t>
            </a:r>
            <a:r>
              <a:rPr lang="en-US" sz="2999" dirty="0">
                <a:solidFill>
                  <a:srgbClr val="FFFFFF"/>
                </a:solidFill>
                <a:latin typeface="Livvic"/>
              </a:rPr>
              <a:t> </a:t>
            </a:r>
            <a:r>
              <a:rPr lang="en-US" sz="2999" dirty="0" err="1">
                <a:solidFill>
                  <a:srgbClr val="FFFFFF"/>
                </a:solidFill>
                <a:latin typeface="Livvic"/>
              </a:rPr>
              <a:t>đỉnh</a:t>
            </a:r>
            <a:r>
              <a:rPr lang="en-US" sz="2999" dirty="0">
                <a:solidFill>
                  <a:srgbClr val="FFFFFF"/>
                </a:solidFill>
                <a:latin typeface="Livvic"/>
              </a:rPr>
              <a:t>. Sau </a:t>
            </a:r>
            <a:r>
              <a:rPr lang="en-US" sz="2999" dirty="0" err="1">
                <a:solidFill>
                  <a:srgbClr val="FFFFFF"/>
                </a:solidFill>
                <a:latin typeface="Livvic"/>
              </a:rPr>
              <a:t>đó</a:t>
            </a:r>
            <a:r>
              <a:rPr lang="en-US" sz="2999" dirty="0">
                <a:solidFill>
                  <a:srgbClr val="FFFFFF"/>
                </a:solidFill>
                <a:latin typeface="Livvic"/>
              </a:rPr>
              <a:t> push back {</a:t>
            </a:r>
            <a:r>
              <a:rPr lang="en-US" sz="2999" dirty="0" err="1">
                <a:solidFill>
                  <a:srgbClr val="FFFFFF"/>
                </a:solidFill>
                <a:latin typeface="Livvic"/>
              </a:rPr>
              <a:t>y,w</a:t>
            </a:r>
            <a:r>
              <a:rPr lang="en-US" sz="2999" dirty="0">
                <a:solidFill>
                  <a:srgbClr val="FFFFFF"/>
                </a:solidFill>
                <a:latin typeface="Livvic"/>
              </a:rPr>
              <a:t>} </a:t>
            </a:r>
            <a:r>
              <a:rPr lang="en-US" sz="2999" dirty="0" err="1">
                <a:solidFill>
                  <a:srgbClr val="FFFFFF"/>
                </a:solidFill>
                <a:latin typeface="Livvic"/>
              </a:rPr>
              <a:t>vào</a:t>
            </a:r>
            <a:r>
              <a:rPr lang="en-US" sz="2999" dirty="0">
                <a:solidFill>
                  <a:srgbClr val="FFFFFF"/>
                </a:solidFill>
                <a:latin typeface="Livvic"/>
              </a:rPr>
              <a:t> </a:t>
            </a:r>
            <a:r>
              <a:rPr lang="en-US" sz="2999" dirty="0" err="1">
                <a:solidFill>
                  <a:srgbClr val="FFFFFF"/>
                </a:solidFill>
                <a:latin typeface="Livvic"/>
              </a:rPr>
              <a:t>danh</a:t>
            </a:r>
            <a:r>
              <a:rPr lang="en-US" sz="2999" dirty="0">
                <a:solidFill>
                  <a:srgbClr val="FFFFFF"/>
                </a:solidFill>
                <a:latin typeface="Livvic"/>
              </a:rPr>
              <a:t> </a:t>
            </a:r>
            <a:r>
              <a:rPr lang="en-US" sz="2999" dirty="0" err="1">
                <a:solidFill>
                  <a:srgbClr val="FFFFFF"/>
                </a:solidFill>
                <a:latin typeface="Livvic"/>
              </a:rPr>
              <a:t>sách</a:t>
            </a:r>
            <a:r>
              <a:rPr lang="en-US" sz="2999" dirty="0">
                <a:solidFill>
                  <a:srgbClr val="FFFFFF"/>
                </a:solidFill>
                <a:latin typeface="Livvic"/>
              </a:rPr>
              <a:t> </a:t>
            </a:r>
            <a:r>
              <a:rPr lang="en-US" sz="2999" dirty="0" err="1">
                <a:solidFill>
                  <a:srgbClr val="FFFFFF"/>
                </a:solidFill>
                <a:latin typeface="Livvic"/>
              </a:rPr>
              <a:t>đỉnh</a:t>
            </a:r>
            <a:r>
              <a:rPr lang="en-US" sz="2999" dirty="0">
                <a:solidFill>
                  <a:srgbClr val="FFFFFF"/>
                </a:solidFill>
                <a:latin typeface="Livvic"/>
              </a:rPr>
              <a:t> </a:t>
            </a:r>
            <a:r>
              <a:rPr lang="en-US" sz="2999" dirty="0" err="1">
                <a:solidFill>
                  <a:srgbClr val="FFFFFF"/>
                </a:solidFill>
                <a:latin typeface="Livvic"/>
              </a:rPr>
              <a:t>kề</a:t>
            </a:r>
            <a:r>
              <a:rPr lang="en-US" sz="2999" dirty="0">
                <a:solidFill>
                  <a:srgbClr val="FFFFFF"/>
                </a:solidFill>
                <a:latin typeface="Livvic"/>
              </a:rPr>
              <a:t> </a:t>
            </a:r>
            <a:r>
              <a:rPr lang="en-US" sz="2999" dirty="0" err="1">
                <a:solidFill>
                  <a:srgbClr val="FFFFFF"/>
                </a:solidFill>
                <a:latin typeface="Livvic"/>
              </a:rPr>
              <a:t>của</a:t>
            </a:r>
            <a:r>
              <a:rPr lang="en-US" sz="2999" dirty="0">
                <a:solidFill>
                  <a:srgbClr val="FFFFFF"/>
                </a:solidFill>
                <a:latin typeface="Livvic"/>
              </a:rPr>
              <a:t> x. </a:t>
            </a:r>
            <a:r>
              <a:rPr lang="en-US" sz="2999" dirty="0" err="1">
                <a:solidFill>
                  <a:srgbClr val="FFFFFF"/>
                </a:solidFill>
                <a:latin typeface="Livvic"/>
              </a:rPr>
              <a:t>Đồng</a:t>
            </a:r>
            <a:r>
              <a:rPr lang="en-US" sz="2999" dirty="0">
                <a:solidFill>
                  <a:srgbClr val="FFFFFF"/>
                </a:solidFill>
                <a:latin typeface="Livvic"/>
              </a:rPr>
              <a:t> </a:t>
            </a:r>
            <a:r>
              <a:rPr lang="en-US" sz="2999" dirty="0" err="1">
                <a:solidFill>
                  <a:srgbClr val="FFFFFF"/>
                </a:solidFill>
                <a:latin typeface="Livvic"/>
              </a:rPr>
              <a:t>thời</a:t>
            </a:r>
            <a:r>
              <a:rPr lang="en-US" sz="2999" dirty="0">
                <a:solidFill>
                  <a:srgbClr val="FFFFFF"/>
                </a:solidFill>
                <a:latin typeface="Livvic"/>
              </a:rPr>
              <a:t>, push back {</a:t>
            </a:r>
            <a:r>
              <a:rPr lang="en-US" sz="2999" dirty="0" err="1">
                <a:solidFill>
                  <a:srgbClr val="FFFFFF"/>
                </a:solidFill>
                <a:latin typeface="Livvic"/>
              </a:rPr>
              <a:t>x,w</a:t>
            </a:r>
            <a:r>
              <a:rPr lang="en-US" sz="2999" dirty="0">
                <a:solidFill>
                  <a:srgbClr val="FFFFFF"/>
                </a:solidFill>
                <a:latin typeface="Livvic"/>
              </a:rPr>
              <a:t>} </a:t>
            </a:r>
            <a:r>
              <a:rPr lang="en-US" sz="2999" dirty="0" err="1">
                <a:solidFill>
                  <a:srgbClr val="FFFFFF"/>
                </a:solidFill>
                <a:latin typeface="Livvic"/>
              </a:rPr>
              <a:t>vào</a:t>
            </a:r>
            <a:r>
              <a:rPr lang="en-US" sz="2999" dirty="0">
                <a:solidFill>
                  <a:srgbClr val="FFFFFF"/>
                </a:solidFill>
                <a:latin typeface="Livvic"/>
              </a:rPr>
              <a:t> </a:t>
            </a:r>
            <a:r>
              <a:rPr lang="en-US" sz="2999" dirty="0" err="1">
                <a:solidFill>
                  <a:srgbClr val="FFFFFF"/>
                </a:solidFill>
                <a:latin typeface="Livvic"/>
              </a:rPr>
              <a:t>danh</a:t>
            </a:r>
            <a:r>
              <a:rPr lang="en-US" sz="2999" dirty="0">
                <a:solidFill>
                  <a:srgbClr val="FFFFFF"/>
                </a:solidFill>
                <a:latin typeface="Livvic"/>
              </a:rPr>
              <a:t> </a:t>
            </a:r>
            <a:r>
              <a:rPr lang="en-US" sz="2999" dirty="0" err="1">
                <a:solidFill>
                  <a:srgbClr val="FFFFFF"/>
                </a:solidFill>
                <a:latin typeface="Livvic"/>
              </a:rPr>
              <a:t>sách</a:t>
            </a:r>
            <a:r>
              <a:rPr lang="en-US" sz="2999" dirty="0">
                <a:solidFill>
                  <a:srgbClr val="FFFFFF"/>
                </a:solidFill>
                <a:latin typeface="Livvic"/>
              </a:rPr>
              <a:t> </a:t>
            </a:r>
            <a:r>
              <a:rPr lang="en-US" sz="2999" dirty="0" err="1">
                <a:solidFill>
                  <a:srgbClr val="FFFFFF"/>
                </a:solidFill>
                <a:latin typeface="Livvic"/>
              </a:rPr>
              <a:t>đỉnh</a:t>
            </a:r>
            <a:r>
              <a:rPr lang="en-US" sz="2999" dirty="0">
                <a:solidFill>
                  <a:srgbClr val="FFFFFF"/>
                </a:solidFill>
                <a:latin typeface="Livvic"/>
              </a:rPr>
              <a:t> </a:t>
            </a:r>
            <a:r>
              <a:rPr lang="en-US" sz="2999" dirty="0" err="1">
                <a:solidFill>
                  <a:srgbClr val="FFFFFF"/>
                </a:solidFill>
                <a:latin typeface="Livvic"/>
              </a:rPr>
              <a:t>kề</a:t>
            </a:r>
            <a:r>
              <a:rPr lang="en-US" sz="2999" dirty="0">
                <a:solidFill>
                  <a:srgbClr val="FFFFFF"/>
                </a:solidFill>
                <a:latin typeface="Livvic"/>
              </a:rPr>
              <a:t> </a:t>
            </a:r>
            <a:r>
              <a:rPr lang="en-US" sz="2999" dirty="0" err="1">
                <a:solidFill>
                  <a:srgbClr val="FFFFFF"/>
                </a:solidFill>
                <a:latin typeface="Livvic"/>
              </a:rPr>
              <a:t>của</a:t>
            </a:r>
            <a:r>
              <a:rPr lang="en-US" sz="2999" dirty="0">
                <a:solidFill>
                  <a:srgbClr val="FFFFFF"/>
                </a:solidFill>
                <a:latin typeface="Livvic"/>
              </a:rPr>
              <a:t> y.</a:t>
            </a:r>
          </a:p>
          <a:p>
            <a:pPr marL="647549" lvl="1" indent="-323775" algn="l">
              <a:lnSpc>
                <a:spcPts val="3899"/>
              </a:lnSpc>
              <a:buFont typeface="Arial"/>
              <a:buChar char="•"/>
            </a:pPr>
            <a:r>
              <a:rPr lang="en-US" sz="2999" dirty="0" err="1">
                <a:solidFill>
                  <a:srgbClr val="FFFFFF"/>
                </a:solidFill>
                <a:latin typeface="Livvic Bold"/>
              </a:rPr>
              <a:t>memset</a:t>
            </a:r>
            <a:r>
              <a:rPr lang="en-US" sz="2999" dirty="0">
                <a:solidFill>
                  <a:srgbClr val="FFFFFF"/>
                </a:solidFill>
                <a:latin typeface="Livvic Bold"/>
              </a:rPr>
              <a:t>(taken, false, </a:t>
            </a:r>
            <a:r>
              <a:rPr lang="en-US" sz="2999" dirty="0" err="1">
                <a:solidFill>
                  <a:srgbClr val="FFFFFF"/>
                </a:solidFill>
                <a:latin typeface="Livvic Bold"/>
              </a:rPr>
              <a:t>sizeof</a:t>
            </a:r>
            <a:r>
              <a:rPr lang="en-US" sz="2999" dirty="0">
                <a:solidFill>
                  <a:srgbClr val="FFFFFF"/>
                </a:solidFill>
                <a:latin typeface="Livvic Bold"/>
              </a:rPr>
              <a:t>(taken))</a:t>
            </a:r>
            <a:r>
              <a:rPr lang="en-US" sz="2999" dirty="0">
                <a:solidFill>
                  <a:srgbClr val="FFFFFF"/>
                </a:solidFill>
                <a:latin typeface="Livvic"/>
              </a:rPr>
              <a:t>: </a:t>
            </a:r>
            <a:r>
              <a:rPr lang="en-US" sz="2999" dirty="0" err="1">
                <a:solidFill>
                  <a:srgbClr val="FFFFFF"/>
                </a:solidFill>
                <a:latin typeface="Livvic"/>
              </a:rPr>
              <a:t>Khởi</a:t>
            </a:r>
            <a:r>
              <a:rPr lang="en-US" sz="2999" dirty="0">
                <a:solidFill>
                  <a:srgbClr val="FFFFFF"/>
                </a:solidFill>
                <a:latin typeface="Livvic"/>
              </a:rPr>
              <a:t> </a:t>
            </a:r>
            <a:r>
              <a:rPr lang="en-US" sz="2999" dirty="0" err="1">
                <a:solidFill>
                  <a:srgbClr val="FFFFFF"/>
                </a:solidFill>
                <a:latin typeface="Livvic"/>
              </a:rPr>
              <a:t>tạo</a:t>
            </a:r>
            <a:r>
              <a:rPr lang="en-US" sz="2999" dirty="0">
                <a:solidFill>
                  <a:srgbClr val="FFFFFF"/>
                </a:solidFill>
                <a:latin typeface="Livvic"/>
              </a:rPr>
              <a:t> </a:t>
            </a:r>
            <a:r>
              <a:rPr lang="en-US" sz="2999" dirty="0" err="1">
                <a:solidFill>
                  <a:srgbClr val="FFFFFF"/>
                </a:solidFill>
                <a:latin typeface="Livvic"/>
              </a:rPr>
              <a:t>mảng</a:t>
            </a:r>
            <a:r>
              <a:rPr lang="en-US" sz="2999" dirty="0">
                <a:solidFill>
                  <a:srgbClr val="FFFFFF"/>
                </a:solidFill>
                <a:latin typeface="Livvic"/>
              </a:rPr>
              <a:t> taken </a:t>
            </a:r>
            <a:r>
              <a:rPr lang="en-US" sz="2999" dirty="0" err="1">
                <a:solidFill>
                  <a:srgbClr val="FFFFFF"/>
                </a:solidFill>
                <a:latin typeface="Livvic"/>
              </a:rPr>
              <a:t>với</a:t>
            </a:r>
            <a:r>
              <a:rPr lang="en-US" sz="2999" dirty="0">
                <a:solidFill>
                  <a:srgbClr val="FFFFFF"/>
                </a:solidFill>
                <a:latin typeface="Livvic"/>
              </a:rPr>
              <a:t> </a:t>
            </a:r>
            <a:r>
              <a:rPr lang="en-US" sz="2999" dirty="0" err="1">
                <a:solidFill>
                  <a:srgbClr val="FFFFFF"/>
                </a:solidFill>
                <a:latin typeface="Livvic"/>
              </a:rPr>
              <a:t>tất</a:t>
            </a:r>
            <a:r>
              <a:rPr lang="en-US" sz="2999" dirty="0">
                <a:solidFill>
                  <a:srgbClr val="FFFFFF"/>
                </a:solidFill>
                <a:latin typeface="Livvic"/>
              </a:rPr>
              <a:t> </a:t>
            </a:r>
            <a:r>
              <a:rPr lang="en-US" sz="2999" dirty="0" err="1">
                <a:solidFill>
                  <a:srgbClr val="FFFFFF"/>
                </a:solidFill>
                <a:latin typeface="Livvic"/>
              </a:rPr>
              <a:t>cả</a:t>
            </a:r>
            <a:r>
              <a:rPr lang="en-US" sz="2999" dirty="0">
                <a:solidFill>
                  <a:srgbClr val="FFFFFF"/>
                </a:solidFill>
                <a:latin typeface="Livvic"/>
              </a:rPr>
              <a:t> </a:t>
            </a:r>
            <a:r>
              <a:rPr lang="en-US" sz="2999" dirty="0" err="1">
                <a:solidFill>
                  <a:srgbClr val="FFFFFF"/>
                </a:solidFill>
                <a:latin typeface="Livvic"/>
              </a:rPr>
              <a:t>các</a:t>
            </a:r>
            <a:r>
              <a:rPr lang="en-US" sz="2999" dirty="0">
                <a:solidFill>
                  <a:srgbClr val="FFFFFF"/>
                </a:solidFill>
                <a:latin typeface="Livvic"/>
              </a:rPr>
              <a:t> </a:t>
            </a:r>
            <a:r>
              <a:rPr lang="en-US" sz="2999" dirty="0" err="1">
                <a:solidFill>
                  <a:srgbClr val="FFFFFF"/>
                </a:solidFill>
                <a:latin typeface="Livvic"/>
              </a:rPr>
              <a:t>phần</a:t>
            </a:r>
            <a:r>
              <a:rPr lang="en-US" sz="2999" dirty="0">
                <a:solidFill>
                  <a:srgbClr val="FFFFFF"/>
                </a:solidFill>
                <a:latin typeface="Livvic"/>
              </a:rPr>
              <a:t> </a:t>
            </a:r>
            <a:r>
              <a:rPr lang="en-US" sz="2999" dirty="0" err="1">
                <a:solidFill>
                  <a:srgbClr val="FFFFFF"/>
                </a:solidFill>
                <a:latin typeface="Livvic"/>
              </a:rPr>
              <a:t>tử</a:t>
            </a:r>
            <a:r>
              <a:rPr lang="en-US" sz="2999" dirty="0">
                <a:solidFill>
                  <a:srgbClr val="FFFFFF"/>
                </a:solidFill>
                <a:latin typeface="Livvic"/>
              </a:rPr>
              <a:t> </a:t>
            </a:r>
            <a:r>
              <a:rPr lang="en-US" sz="2999" dirty="0" err="1">
                <a:solidFill>
                  <a:srgbClr val="FFFFFF"/>
                </a:solidFill>
                <a:latin typeface="Livvic"/>
              </a:rPr>
              <a:t>là</a:t>
            </a:r>
            <a:r>
              <a:rPr lang="en-US" sz="2999" dirty="0">
                <a:solidFill>
                  <a:srgbClr val="FFFFFF"/>
                </a:solidFill>
                <a:latin typeface="Livvic"/>
              </a:rPr>
              <a:t> false. </a:t>
            </a:r>
            <a:r>
              <a:rPr lang="en-US" sz="2999" dirty="0" err="1">
                <a:solidFill>
                  <a:srgbClr val="FFFFFF"/>
                </a:solidFill>
                <a:latin typeface="Livvic"/>
              </a:rPr>
              <a:t>Điều</a:t>
            </a:r>
            <a:r>
              <a:rPr lang="en-US" sz="2999" dirty="0">
                <a:solidFill>
                  <a:srgbClr val="FFFFFF"/>
                </a:solidFill>
                <a:latin typeface="Livvic"/>
              </a:rPr>
              <a:t> </a:t>
            </a:r>
            <a:r>
              <a:rPr lang="en-US" sz="2999" dirty="0" err="1">
                <a:solidFill>
                  <a:srgbClr val="FFFFFF"/>
                </a:solidFill>
                <a:latin typeface="Livvic"/>
              </a:rPr>
              <a:t>này</a:t>
            </a:r>
            <a:r>
              <a:rPr lang="en-US" sz="2999" dirty="0">
                <a:solidFill>
                  <a:srgbClr val="FFFFFF"/>
                </a:solidFill>
                <a:latin typeface="Livvic"/>
              </a:rPr>
              <a:t> </a:t>
            </a:r>
            <a:r>
              <a:rPr lang="en-US" sz="2999" dirty="0" err="1">
                <a:solidFill>
                  <a:srgbClr val="FFFFFF"/>
                </a:solidFill>
                <a:latin typeface="Livvic"/>
              </a:rPr>
              <a:t>đảm</a:t>
            </a:r>
            <a:r>
              <a:rPr lang="en-US" sz="2999" dirty="0">
                <a:solidFill>
                  <a:srgbClr val="FFFFFF"/>
                </a:solidFill>
                <a:latin typeface="Livvic"/>
              </a:rPr>
              <a:t> </a:t>
            </a:r>
            <a:r>
              <a:rPr lang="en-US" sz="2999" dirty="0" err="1">
                <a:solidFill>
                  <a:srgbClr val="FFFFFF"/>
                </a:solidFill>
                <a:latin typeface="Livvic"/>
              </a:rPr>
              <a:t>bảo</a:t>
            </a:r>
            <a:r>
              <a:rPr lang="en-US" sz="2999" dirty="0">
                <a:solidFill>
                  <a:srgbClr val="FFFFFF"/>
                </a:solidFill>
                <a:latin typeface="Livvic"/>
              </a:rPr>
              <a:t> </a:t>
            </a:r>
            <a:r>
              <a:rPr lang="en-US" sz="2999" dirty="0" err="1">
                <a:solidFill>
                  <a:srgbClr val="FFFFFF"/>
                </a:solidFill>
                <a:latin typeface="Livvic"/>
              </a:rPr>
              <a:t>rằng</a:t>
            </a:r>
            <a:r>
              <a:rPr lang="en-US" sz="2999" dirty="0">
                <a:solidFill>
                  <a:srgbClr val="FFFFFF"/>
                </a:solidFill>
                <a:latin typeface="Livvic"/>
              </a:rPr>
              <a:t> </a:t>
            </a:r>
            <a:r>
              <a:rPr lang="en-US" sz="2999" dirty="0" err="1">
                <a:solidFill>
                  <a:srgbClr val="FFFFFF"/>
                </a:solidFill>
                <a:latin typeface="Livvic"/>
              </a:rPr>
              <a:t>không</a:t>
            </a:r>
            <a:r>
              <a:rPr lang="en-US" sz="2999" dirty="0">
                <a:solidFill>
                  <a:srgbClr val="FFFFFF"/>
                </a:solidFill>
                <a:latin typeface="Livvic"/>
              </a:rPr>
              <a:t> </a:t>
            </a:r>
            <a:r>
              <a:rPr lang="en-US" sz="2999" dirty="0" err="1">
                <a:solidFill>
                  <a:srgbClr val="FFFFFF"/>
                </a:solidFill>
                <a:latin typeface="Livvic"/>
              </a:rPr>
              <a:t>có</a:t>
            </a:r>
            <a:r>
              <a:rPr lang="en-US" sz="2999" dirty="0">
                <a:solidFill>
                  <a:srgbClr val="FFFFFF"/>
                </a:solidFill>
                <a:latin typeface="Livvic"/>
              </a:rPr>
              <a:t> </a:t>
            </a:r>
            <a:r>
              <a:rPr lang="en-US" sz="2999" dirty="0" err="1">
                <a:solidFill>
                  <a:srgbClr val="FFFFFF"/>
                </a:solidFill>
                <a:latin typeface="Livvic"/>
              </a:rPr>
              <a:t>đỉnh</a:t>
            </a:r>
            <a:r>
              <a:rPr lang="en-US" sz="2999" dirty="0">
                <a:solidFill>
                  <a:srgbClr val="FFFFFF"/>
                </a:solidFill>
                <a:latin typeface="Livvic"/>
              </a:rPr>
              <a:t> </a:t>
            </a:r>
            <a:r>
              <a:rPr lang="en-US" sz="2999" dirty="0" err="1">
                <a:solidFill>
                  <a:srgbClr val="FFFFFF"/>
                </a:solidFill>
                <a:latin typeface="Livvic"/>
              </a:rPr>
              <a:t>nào</a:t>
            </a:r>
            <a:r>
              <a:rPr lang="en-US" sz="2999" dirty="0">
                <a:solidFill>
                  <a:srgbClr val="FFFFFF"/>
                </a:solidFill>
                <a:latin typeface="Livvic"/>
              </a:rPr>
              <a:t> </a:t>
            </a:r>
            <a:r>
              <a:rPr lang="en-US" sz="2999" dirty="0" err="1">
                <a:solidFill>
                  <a:srgbClr val="FFFFFF"/>
                </a:solidFill>
                <a:latin typeface="Livvic"/>
              </a:rPr>
              <a:t>được</a:t>
            </a:r>
            <a:r>
              <a:rPr lang="en-US" sz="2999" dirty="0">
                <a:solidFill>
                  <a:srgbClr val="FFFFFF"/>
                </a:solidFill>
                <a:latin typeface="Livvic"/>
              </a:rPr>
              <a:t> </a:t>
            </a:r>
            <a:r>
              <a:rPr lang="en-US" sz="2999" dirty="0" err="1">
                <a:solidFill>
                  <a:srgbClr val="FFFFFF"/>
                </a:solidFill>
                <a:latin typeface="Livvic"/>
              </a:rPr>
              <a:t>đánh</a:t>
            </a:r>
            <a:r>
              <a:rPr lang="en-US" sz="2999" dirty="0">
                <a:solidFill>
                  <a:srgbClr val="FFFFFF"/>
                </a:solidFill>
                <a:latin typeface="Livvic"/>
              </a:rPr>
              <a:t> </a:t>
            </a:r>
            <a:r>
              <a:rPr lang="en-US" sz="2999" dirty="0" err="1">
                <a:solidFill>
                  <a:srgbClr val="FFFFFF"/>
                </a:solidFill>
                <a:latin typeface="Livvic"/>
              </a:rPr>
              <a:t>dấu</a:t>
            </a:r>
            <a:r>
              <a:rPr lang="en-US" sz="2999" dirty="0">
                <a:solidFill>
                  <a:srgbClr val="FFFFFF"/>
                </a:solidFill>
                <a:latin typeface="Livvic"/>
              </a:rPr>
              <a:t> </a:t>
            </a:r>
            <a:r>
              <a:rPr lang="en-US" sz="2999" dirty="0" err="1">
                <a:solidFill>
                  <a:srgbClr val="FFFFFF"/>
                </a:solidFill>
                <a:latin typeface="Livvic"/>
              </a:rPr>
              <a:t>là</a:t>
            </a:r>
            <a:r>
              <a:rPr lang="en-US" sz="2999" dirty="0">
                <a:solidFill>
                  <a:srgbClr val="FFFFFF"/>
                </a:solidFill>
                <a:latin typeface="Livvic"/>
              </a:rPr>
              <a:t> </a:t>
            </a:r>
            <a:r>
              <a:rPr lang="en-US" sz="2999" dirty="0" err="1">
                <a:solidFill>
                  <a:srgbClr val="FFFFFF"/>
                </a:solidFill>
                <a:latin typeface="Livvic"/>
              </a:rPr>
              <a:t>đã</a:t>
            </a:r>
            <a:r>
              <a:rPr lang="en-US" sz="2999" dirty="0">
                <a:solidFill>
                  <a:srgbClr val="FFFFFF"/>
                </a:solidFill>
                <a:latin typeface="Livvic"/>
              </a:rPr>
              <a:t> </a:t>
            </a:r>
            <a:r>
              <a:rPr lang="en-US" sz="2999" dirty="0" err="1">
                <a:solidFill>
                  <a:srgbClr val="FFFFFF"/>
                </a:solidFill>
                <a:latin typeface="Livvic"/>
              </a:rPr>
              <a:t>chọn</a:t>
            </a:r>
            <a:r>
              <a:rPr lang="en-US" sz="2999" dirty="0">
                <a:solidFill>
                  <a:srgbClr val="FFFFFF"/>
                </a:solidFill>
                <a:latin typeface="Livvic"/>
              </a:rPr>
              <a:t> </a:t>
            </a:r>
            <a:r>
              <a:rPr lang="en-US" sz="2999" dirty="0" err="1">
                <a:solidFill>
                  <a:srgbClr val="FFFFFF"/>
                </a:solidFill>
                <a:latin typeface="Livvic"/>
              </a:rPr>
              <a:t>trước</a:t>
            </a:r>
            <a:r>
              <a:rPr lang="en-US" sz="2999" dirty="0">
                <a:solidFill>
                  <a:srgbClr val="FFFFFF"/>
                </a:solidFill>
                <a:latin typeface="Livvic"/>
              </a:rPr>
              <a:t> </a:t>
            </a:r>
            <a:r>
              <a:rPr lang="en-US" sz="2999" dirty="0" err="1">
                <a:solidFill>
                  <a:srgbClr val="FFFFFF"/>
                </a:solidFill>
                <a:latin typeface="Livvic"/>
              </a:rPr>
              <a:t>khi</a:t>
            </a:r>
            <a:r>
              <a:rPr lang="en-US" sz="2999" dirty="0">
                <a:solidFill>
                  <a:srgbClr val="FFFFFF"/>
                </a:solidFill>
                <a:latin typeface="Livvic"/>
              </a:rPr>
              <a:t> </a:t>
            </a:r>
            <a:r>
              <a:rPr lang="en-US" sz="2999" dirty="0" err="1">
                <a:solidFill>
                  <a:srgbClr val="FFFFFF"/>
                </a:solidFill>
                <a:latin typeface="Livvic"/>
              </a:rPr>
              <a:t>bắt</a:t>
            </a:r>
            <a:r>
              <a:rPr lang="en-US" sz="2999" dirty="0">
                <a:solidFill>
                  <a:srgbClr val="FFFFFF"/>
                </a:solidFill>
                <a:latin typeface="Livvic"/>
              </a:rPr>
              <a:t> </a:t>
            </a:r>
            <a:r>
              <a:rPr lang="en-US" sz="2999" dirty="0" err="1">
                <a:solidFill>
                  <a:srgbClr val="FFFFFF"/>
                </a:solidFill>
                <a:latin typeface="Livvic"/>
              </a:rPr>
              <a:t>đầu</a:t>
            </a:r>
            <a:r>
              <a:rPr lang="en-US" sz="2999" dirty="0">
                <a:solidFill>
                  <a:srgbClr val="FFFFFF"/>
                </a:solidFill>
                <a:latin typeface="Livvic"/>
              </a:rPr>
              <a:t> </a:t>
            </a:r>
            <a:r>
              <a:rPr lang="en-US" sz="2999" dirty="0" err="1">
                <a:solidFill>
                  <a:srgbClr val="FFFFFF"/>
                </a:solidFill>
                <a:latin typeface="Livvic"/>
              </a:rPr>
              <a:t>thuật</a:t>
            </a:r>
            <a:r>
              <a:rPr lang="en-US" sz="2999" dirty="0">
                <a:solidFill>
                  <a:srgbClr val="FFFFFF"/>
                </a:solidFill>
                <a:latin typeface="Livvic"/>
              </a:rPr>
              <a:t> </a:t>
            </a:r>
            <a:r>
              <a:rPr lang="en-US" sz="2999" dirty="0" err="1">
                <a:solidFill>
                  <a:srgbClr val="FFFFFF"/>
                </a:solidFill>
                <a:latin typeface="Livvic"/>
              </a:rPr>
              <a:t>toán</a:t>
            </a:r>
            <a:r>
              <a:rPr lang="en-US" sz="2999" dirty="0">
                <a:solidFill>
                  <a:srgbClr val="FFFFFF"/>
                </a:solidFill>
                <a:latin typeface="Livvic"/>
              </a:rPr>
              <a:t> Prim.</a:t>
            </a:r>
          </a:p>
          <a:p>
            <a:pPr algn="ctr">
              <a:lnSpc>
                <a:spcPts val="3899"/>
              </a:lnSpc>
            </a:pPr>
            <a:endParaRPr lang="en-US" sz="2999" dirty="0">
              <a:solidFill>
                <a:srgbClr val="FFFFFF"/>
              </a:solidFill>
              <a:latin typeface="Livv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6702237" cy="3852116"/>
          </a:xfrm>
          <a:custGeom>
            <a:avLst/>
            <a:gdLst/>
            <a:ahLst/>
            <a:cxnLst/>
            <a:rect l="l" t="t" r="r" b="b"/>
            <a:pathLst>
              <a:path w="6702237" h="3852116">
                <a:moveTo>
                  <a:pt x="0" y="0"/>
                </a:moveTo>
                <a:lnTo>
                  <a:pt x="6702237" y="0"/>
                </a:lnTo>
                <a:lnTo>
                  <a:pt x="6702237" y="3852116"/>
                </a:lnTo>
                <a:lnTo>
                  <a:pt x="0" y="3852116"/>
                </a:lnTo>
                <a:lnTo>
                  <a:pt x="0" y="0"/>
                </a:lnTo>
                <a:close/>
              </a:path>
            </a:pathLst>
          </a:custGeom>
          <a:blipFill>
            <a:blip r:embed="rId2"/>
            <a:stretch>
              <a:fillRect l="-12612" t="-21726" r="-12944" b="-22430"/>
            </a:stretch>
          </a:blipFill>
        </p:spPr>
        <p:txBody>
          <a:bodyPr/>
          <a:lstStyle/>
          <a:p>
            <a:endParaRPr lang="en-US"/>
          </a:p>
        </p:txBody>
      </p:sp>
      <p:sp>
        <p:nvSpPr>
          <p:cNvPr id="3" name="TextBox 3"/>
          <p:cNvSpPr txBox="1"/>
          <p:nvPr/>
        </p:nvSpPr>
        <p:spPr>
          <a:xfrm>
            <a:off x="7948525" y="1599351"/>
            <a:ext cx="9758442" cy="2691765"/>
          </a:xfrm>
          <a:prstGeom prst="rect">
            <a:avLst/>
          </a:prstGeom>
        </p:spPr>
        <p:txBody>
          <a:bodyPr lIns="0" tIns="0" rIns="0" bIns="0" rtlCol="0" anchor="t">
            <a:spAutoFit/>
          </a:bodyPr>
          <a:lstStyle/>
          <a:p>
            <a:pPr algn="l">
              <a:lnSpc>
                <a:spcPts val="4290"/>
              </a:lnSpc>
            </a:pPr>
            <a:r>
              <a:rPr lang="en-US" sz="3300">
                <a:solidFill>
                  <a:srgbClr val="FFFFFF"/>
                </a:solidFill>
                <a:latin typeface="Livvic"/>
              </a:rPr>
              <a:t>n:  Số lượng đỉnh (nodes) trong đồ thị.</a:t>
            </a:r>
          </a:p>
          <a:p>
            <a:pPr algn="l">
              <a:lnSpc>
                <a:spcPts val="4290"/>
              </a:lnSpc>
            </a:pPr>
            <a:r>
              <a:rPr lang="en-US" sz="3300">
                <a:solidFill>
                  <a:srgbClr val="FFFFFF"/>
                </a:solidFill>
                <a:latin typeface="Livvic"/>
              </a:rPr>
              <a:t>m:  Số lượng cạnh (edges) trong đồ thị.</a:t>
            </a:r>
          </a:p>
          <a:p>
            <a:pPr algn="l">
              <a:lnSpc>
                <a:spcPts val="4290"/>
              </a:lnSpc>
            </a:pPr>
            <a:r>
              <a:rPr lang="en-US" sz="3300">
                <a:solidFill>
                  <a:srgbClr val="FFFFFF"/>
                </a:solidFill>
                <a:latin typeface="Livvic"/>
              </a:rPr>
              <a:t>s:  Đỉnh bắt đầu (start node) cho thuật toán Dijkstra.</a:t>
            </a:r>
          </a:p>
          <a:p>
            <a:pPr algn="l">
              <a:lnSpc>
                <a:spcPts val="4290"/>
              </a:lnSpc>
            </a:pPr>
            <a:r>
              <a:rPr lang="en-US" sz="3300">
                <a:solidFill>
                  <a:srgbClr val="FFFFFF"/>
                </a:solidFill>
                <a:latin typeface="Livvic"/>
              </a:rPr>
              <a:t>t:  Đỉnh kết thúc (end node) cho thuật toán Dijkstra.</a:t>
            </a:r>
          </a:p>
          <a:p>
            <a:pPr algn="l">
              <a:lnSpc>
                <a:spcPts val="4290"/>
              </a:lnSpc>
            </a:pPr>
            <a:endParaRPr lang="en-US" sz="3300">
              <a:solidFill>
                <a:srgbClr val="FFFFFF"/>
              </a:solidFill>
              <a:latin typeface="Livvic"/>
            </a:endParaRPr>
          </a:p>
        </p:txBody>
      </p:sp>
      <p:sp>
        <p:nvSpPr>
          <p:cNvPr id="4" name="TextBox 4"/>
          <p:cNvSpPr txBox="1"/>
          <p:nvPr/>
        </p:nvSpPr>
        <p:spPr>
          <a:xfrm>
            <a:off x="1028700" y="5124450"/>
            <a:ext cx="16678267" cy="4352925"/>
          </a:xfrm>
          <a:prstGeom prst="rect">
            <a:avLst/>
          </a:prstGeom>
        </p:spPr>
        <p:txBody>
          <a:bodyPr lIns="0" tIns="0" rIns="0" bIns="0" rtlCol="0" anchor="t">
            <a:spAutoFit/>
          </a:bodyPr>
          <a:lstStyle/>
          <a:p>
            <a:pPr algn="l">
              <a:lnSpc>
                <a:spcPts val="4290"/>
              </a:lnSpc>
            </a:pPr>
            <a:r>
              <a:rPr lang="en-US" sz="3300">
                <a:solidFill>
                  <a:srgbClr val="FFFFFF"/>
                </a:solidFill>
                <a:latin typeface="Livvic"/>
              </a:rPr>
              <a:t>Vector&lt;pair&lt;int,int&gt;&gt; adj[maxn]:</a:t>
            </a:r>
          </a:p>
          <a:p>
            <a:pPr marL="712470" lvl="1" indent="-356235" algn="l">
              <a:lnSpc>
                <a:spcPts val="4290"/>
              </a:lnSpc>
              <a:buFont typeface="Arial"/>
              <a:buChar char="•"/>
            </a:pPr>
            <a:r>
              <a:rPr lang="en-US" sz="3300">
                <a:solidFill>
                  <a:srgbClr val="FFFFFF"/>
                </a:solidFill>
                <a:latin typeface="Livvic"/>
              </a:rPr>
              <a:t>adj: Mảng các vector, mỗi phần tử của mảng là một vector các cặp số nguyên. Vector tại vị trí adj[u] lưu trữ danh sách các cạnh xuất phát từ đỉnh u, trong đó mỗi cặp (v, w) biểu diễn một cạnh từ u đến v với trọng số w.</a:t>
            </a:r>
          </a:p>
          <a:p>
            <a:pPr marL="712470" lvl="1" indent="-356235" algn="l">
              <a:lnSpc>
                <a:spcPts val="4620"/>
              </a:lnSpc>
              <a:buFont typeface="Arial"/>
              <a:buChar char="•"/>
            </a:pPr>
            <a:r>
              <a:rPr lang="en-US" sz="3300">
                <a:solidFill>
                  <a:srgbClr val="FFFFFF"/>
                </a:solidFill>
                <a:latin typeface="Livvic"/>
              </a:rPr>
              <a:t>maxn là hằng số định nghĩa kích thước tối đa của mảng adj. Điều này đảm bảo rằng mảng đủ lớn để lưu trữ danh sách kề cho tất cả các đỉnh trong đồ thị.</a:t>
            </a:r>
          </a:p>
          <a:p>
            <a:pPr algn="l">
              <a:lnSpc>
                <a:spcPts val="4290"/>
              </a:lnSpc>
            </a:pPr>
            <a:r>
              <a:rPr lang="en-US" sz="3300">
                <a:solidFill>
                  <a:srgbClr val="FFFFFF"/>
                </a:solidFill>
                <a:latin typeface="Livvic Bold"/>
              </a:rPr>
              <a:t>Vector này được dùng để lưu trữ các cặp đỉnh và trọng số giữa chúng.</a:t>
            </a:r>
          </a:p>
          <a:p>
            <a:pPr algn="l">
              <a:lnSpc>
                <a:spcPts val="3630"/>
              </a:lnSpc>
              <a:spcBef>
                <a:spcPct val="0"/>
              </a:spcBef>
            </a:pPr>
            <a:endParaRPr lang="en-US" sz="3300">
              <a:solidFill>
                <a:srgbClr val="FFFFFF"/>
              </a:solidFill>
              <a:latin typeface="Livvic Bo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sp>
        <p:nvSpPr>
          <p:cNvPr id="2" name="Freeform 2"/>
          <p:cNvSpPr/>
          <p:nvPr/>
        </p:nvSpPr>
        <p:spPr>
          <a:xfrm>
            <a:off x="320155" y="542912"/>
            <a:ext cx="7378881" cy="9421801"/>
          </a:xfrm>
          <a:custGeom>
            <a:avLst/>
            <a:gdLst/>
            <a:ahLst/>
            <a:cxnLst/>
            <a:rect l="l" t="t" r="r" b="b"/>
            <a:pathLst>
              <a:path w="7378881" h="9421801">
                <a:moveTo>
                  <a:pt x="0" y="0"/>
                </a:moveTo>
                <a:lnTo>
                  <a:pt x="7378882" y="0"/>
                </a:lnTo>
                <a:lnTo>
                  <a:pt x="7378882" y="9421801"/>
                </a:lnTo>
                <a:lnTo>
                  <a:pt x="0" y="9421801"/>
                </a:lnTo>
                <a:lnTo>
                  <a:pt x="0" y="0"/>
                </a:lnTo>
                <a:close/>
              </a:path>
            </a:pathLst>
          </a:custGeom>
          <a:blipFill>
            <a:blip r:embed="rId2"/>
            <a:stretch>
              <a:fillRect l="-9780" t="-8345" r="-11258" b="-7339"/>
            </a:stretch>
          </a:blipFill>
        </p:spPr>
        <p:txBody>
          <a:bodyPr/>
          <a:lstStyle/>
          <a:p>
            <a:endParaRPr lang="en-US"/>
          </a:p>
        </p:txBody>
      </p:sp>
      <p:sp>
        <p:nvSpPr>
          <p:cNvPr id="3" name="TextBox 3"/>
          <p:cNvSpPr txBox="1"/>
          <p:nvPr/>
        </p:nvSpPr>
        <p:spPr>
          <a:xfrm>
            <a:off x="7699037" y="368029"/>
            <a:ext cx="9895971" cy="10182234"/>
          </a:xfrm>
          <a:prstGeom prst="rect">
            <a:avLst/>
          </a:prstGeom>
        </p:spPr>
        <p:txBody>
          <a:bodyPr lIns="0" tIns="0" rIns="0" bIns="0" rtlCol="0" anchor="t">
            <a:spAutoFit/>
          </a:bodyPr>
          <a:lstStyle/>
          <a:p>
            <a:pPr marL="647549" lvl="1" indent="-323775" algn="l">
              <a:lnSpc>
                <a:spcPts val="3899"/>
              </a:lnSpc>
              <a:buFont typeface="Arial"/>
              <a:buChar char="•"/>
            </a:pPr>
            <a:r>
              <a:rPr lang="en-US" sz="2999">
                <a:solidFill>
                  <a:srgbClr val="FFFFFF"/>
                </a:solidFill>
                <a:latin typeface="Livvic"/>
              </a:rPr>
              <a:t>Khởi tạo priority_queue để lưu các cặp pair gồm first là trọng số, second là đỉnh, để nhanh chóng tìm ra cạnh có độ dài ngắn nhất.</a:t>
            </a:r>
          </a:p>
          <a:p>
            <a:pPr marL="647549" lvl="1" indent="-323775" algn="l">
              <a:lnSpc>
                <a:spcPts val="3899"/>
              </a:lnSpc>
              <a:buFont typeface="Arial"/>
              <a:buChar char="•"/>
            </a:pPr>
            <a:r>
              <a:rPr lang="en-US" sz="2999">
                <a:solidFill>
                  <a:srgbClr val="FFFFFF"/>
                </a:solidFill>
                <a:latin typeface="Livvic"/>
              </a:rPr>
              <a:t>Gán đỉnh s trong taken là true (vì là đỉnh bắt đầu)</a:t>
            </a:r>
          </a:p>
          <a:p>
            <a:pPr marL="647549" lvl="1" indent="-323775" algn="l">
              <a:lnSpc>
                <a:spcPts val="3899"/>
              </a:lnSpc>
              <a:buFont typeface="Arial"/>
              <a:buChar char="•"/>
            </a:pPr>
            <a:r>
              <a:rPr lang="en-US" sz="2999">
                <a:solidFill>
                  <a:srgbClr val="FFFFFF"/>
                </a:solidFill>
                <a:latin typeface="Livvic"/>
              </a:rPr>
              <a:t>Đặt d là độ dài cây khung (ban đầu bằng 0)</a:t>
            </a:r>
          </a:p>
          <a:p>
            <a:pPr marL="647549" lvl="1" indent="-323775" algn="l">
              <a:lnSpc>
                <a:spcPts val="3899"/>
              </a:lnSpc>
              <a:buFont typeface="Arial"/>
              <a:buChar char="•"/>
            </a:pPr>
            <a:r>
              <a:rPr lang="en-US" sz="2999">
                <a:solidFill>
                  <a:srgbClr val="FFFFFF"/>
                </a:solidFill>
                <a:latin typeface="Livvic"/>
              </a:rPr>
              <a:t>Duyệt qua các đỉnh kề với đỉnh s, nếu chưa thuộc tập MST thì đưa đỉnh với trọng số của cạnh đó vào hàng đợi ưu tiên.</a:t>
            </a:r>
          </a:p>
          <a:p>
            <a:pPr marL="647549" lvl="1" indent="-323775" algn="l">
              <a:lnSpc>
                <a:spcPts val="3899"/>
              </a:lnSpc>
              <a:buFont typeface="Arial"/>
              <a:buChar char="•"/>
            </a:pPr>
            <a:r>
              <a:rPr lang="en-US" sz="2999">
                <a:solidFill>
                  <a:srgbClr val="FFFFFF"/>
                </a:solidFill>
                <a:latin typeface="Livvic"/>
              </a:rPr>
              <a:t>Tiến hành vòng lặp while với điều kiện dừng: khi hàng đợi ưu tiên không còn phần tử.</a:t>
            </a:r>
          </a:p>
          <a:p>
            <a:pPr marL="647549" lvl="1" indent="-323775" algn="l">
              <a:lnSpc>
                <a:spcPts val="3899"/>
              </a:lnSpc>
              <a:buFont typeface="Arial"/>
              <a:buChar char="•"/>
            </a:pPr>
            <a:r>
              <a:rPr lang="en-US" sz="2999">
                <a:solidFill>
                  <a:srgbClr val="FFFFFF"/>
                </a:solidFill>
                <a:latin typeface="Livvic"/>
              </a:rPr>
              <a:t>Đầu tiên, lấy phần tử ở đầu hàng đợi gán cho biến top và xóa phần tử đó khỏi hàng đợi.</a:t>
            </a:r>
          </a:p>
          <a:p>
            <a:pPr marL="647549" lvl="1" indent="-323775" algn="l">
              <a:lnSpc>
                <a:spcPts val="3899"/>
              </a:lnSpc>
              <a:buFont typeface="Arial"/>
              <a:buChar char="•"/>
            </a:pPr>
            <a:r>
              <a:rPr lang="en-US" sz="2999">
                <a:solidFill>
                  <a:srgbClr val="FFFFFF"/>
                </a:solidFill>
                <a:latin typeface="Livvic"/>
              </a:rPr>
              <a:t>Sau đó, đặt u là đỉnh và w là trọng số, tiến hành kiểm tra đỉnh u có thuộc tập MST hay không.</a:t>
            </a:r>
          </a:p>
          <a:p>
            <a:pPr marL="647549" lvl="1" indent="-323775" algn="l">
              <a:lnSpc>
                <a:spcPts val="3899"/>
              </a:lnSpc>
              <a:buFont typeface="Arial"/>
              <a:buChar char="•"/>
            </a:pPr>
            <a:r>
              <a:rPr lang="en-US" sz="2999">
                <a:solidFill>
                  <a:srgbClr val="FFFFFF"/>
                </a:solidFill>
                <a:latin typeface="Livvic"/>
              </a:rPr>
              <a:t>Nếu đã trong tập MST, bỏ qua đỉnh này và tiếp tục vòng lặp.</a:t>
            </a:r>
          </a:p>
          <a:p>
            <a:pPr marL="647549" lvl="1" indent="-323775" algn="l">
              <a:lnSpc>
                <a:spcPts val="3899"/>
              </a:lnSpc>
              <a:buFont typeface="Arial"/>
              <a:buChar char="•"/>
            </a:pPr>
            <a:r>
              <a:rPr lang="en-US" sz="2999">
                <a:solidFill>
                  <a:srgbClr val="FFFFFF"/>
                </a:solidFill>
                <a:latin typeface="Livvic"/>
              </a:rPr>
              <a:t>Nếu không, đánh dấu đỉnh này đã thuộc tập MST, đồng thời cập nhật độ dài cây khung. Sau đó, duyệt các đỉnh kề với đỉnh u để đưa vào hàng đợi, và tiếp tục vòng lặp</a:t>
            </a:r>
          </a:p>
          <a:p>
            <a:pPr algn="ctr">
              <a:lnSpc>
                <a:spcPts val="3899"/>
              </a:lnSpc>
            </a:pPr>
            <a:endParaRPr lang="en-US" sz="2999">
              <a:solidFill>
                <a:srgbClr val="FFFFFF"/>
              </a:solidFill>
              <a:latin typeface="Livvic"/>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9F86AC-7F99-7380-789C-42769F75D1F5}"/>
              </a:ext>
            </a:extLst>
          </p:cNvPr>
          <p:cNvPicPr>
            <a:picLocks noChangeAspect="1"/>
          </p:cNvPicPr>
          <p:nvPr/>
        </p:nvPicPr>
        <p:blipFill>
          <a:blip r:embed="rId2"/>
          <a:stretch>
            <a:fillRect/>
          </a:stretch>
        </p:blipFill>
        <p:spPr>
          <a:xfrm>
            <a:off x="5151120" y="4388704"/>
            <a:ext cx="6001588" cy="3343742"/>
          </a:xfrm>
          <a:prstGeom prst="rect">
            <a:avLst/>
          </a:prstGeom>
        </p:spPr>
      </p:pic>
      <p:graphicFrame>
        <p:nvGraphicFramePr>
          <p:cNvPr id="7" name="Table 6">
            <a:extLst>
              <a:ext uri="{FF2B5EF4-FFF2-40B4-BE49-F238E27FC236}">
                <a16:creationId xmlns:a16="http://schemas.microsoft.com/office/drawing/2014/main" id="{657B884C-829F-B05A-B486-772C14117978}"/>
              </a:ext>
            </a:extLst>
          </p:cNvPr>
          <p:cNvGraphicFramePr>
            <a:graphicFrameLocks noGrp="1"/>
          </p:cNvGraphicFramePr>
          <p:nvPr>
            <p:extLst>
              <p:ext uri="{D42A27DB-BD31-4B8C-83A1-F6EECF244321}">
                <p14:modId xmlns:p14="http://schemas.microsoft.com/office/powerpoint/2010/main" val="1189437828"/>
              </p:ext>
            </p:extLst>
          </p:nvPr>
        </p:nvGraphicFramePr>
        <p:xfrm>
          <a:off x="1280160" y="2606873"/>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1370489825"/>
                    </a:ext>
                  </a:extLst>
                </a:gridCol>
                <a:gridCol w="1644434">
                  <a:extLst>
                    <a:ext uri="{9D8B030D-6E8A-4147-A177-3AD203B41FA5}">
                      <a16:colId xmlns:a16="http://schemas.microsoft.com/office/drawing/2014/main" val="4111099372"/>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152751"/>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330121"/>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160904"/>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476928"/>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363845"/>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922003"/>
                  </a:ext>
                </a:extLst>
              </a:tr>
            </a:tbl>
          </a:graphicData>
        </a:graphic>
      </p:graphicFrame>
      <p:sp>
        <p:nvSpPr>
          <p:cNvPr id="9" name="TextBox 8">
            <a:extLst>
              <a:ext uri="{FF2B5EF4-FFF2-40B4-BE49-F238E27FC236}">
                <a16:creationId xmlns:a16="http://schemas.microsoft.com/office/drawing/2014/main" id="{B25557A0-7160-F4F1-A4CF-541D8AD6D83A}"/>
              </a:ext>
            </a:extLst>
          </p:cNvPr>
          <p:cNvSpPr txBox="1"/>
          <p:nvPr/>
        </p:nvSpPr>
        <p:spPr>
          <a:xfrm>
            <a:off x="1249680" y="504913"/>
            <a:ext cx="10210800" cy="584775"/>
          </a:xfrm>
          <a:prstGeom prst="rect">
            <a:avLst/>
          </a:prstGeom>
          <a:noFill/>
        </p:spPr>
        <p:txBody>
          <a:bodyPr wrap="square" rtlCol="0">
            <a:spAutoFit/>
          </a:bodyPr>
          <a:lstStyle/>
          <a:p>
            <a:r>
              <a:rPr lang="en-US" sz="3200" dirty="0" err="1">
                <a:solidFill>
                  <a:schemeClr val="bg1"/>
                </a:solidFill>
                <a:latin typeface="Times New Roman" panose="02020603050405020304" pitchFamily="18" charset="0"/>
                <a:cs typeface="Times New Roman" panose="02020603050405020304" pitchFamily="18" charset="0"/>
              </a:rPr>
              <a:t>Bắt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đầu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từ</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đỉnh</a:t>
            </a:r>
            <a:r>
              <a:rPr lang="en-US" sz="3200" dirty="0">
                <a:solidFill>
                  <a:schemeClr val="bg1"/>
                </a:solidFill>
                <a:latin typeface="Times New Roman" panose="02020603050405020304" pitchFamily="18" charset="0"/>
                <a:cs typeface="Times New Roman" panose="02020603050405020304" pitchFamily="18" charset="0"/>
              </a:rPr>
              <a:t> 2: </a:t>
            </a:r>
            <a:r>
              <a:rPr lang="en-US" sz="3200" dirty="0" err="1">
                <a:solidFill>
                  <a:schemeClr val="bg1"/>
                </a:solidFill>
                <a:latin typeface="Times New Roman" panose="02020603050405020304" pitchFamily="18" charset="0"/>
                <a:cs typeface="Times New Roman" panose="02020603050405020304" pitchFamily="18" charset="0"/>
              </a:rPr>
              <a:t>Đầu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tiên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đặt</a:t>
            </a:r>
            <a:r>
              <a:rPr lang="en-US" sz="3200" dirty="0">
                <a:solidFill>
                  <a:schemeClr val="bg1"/>
                </a:solidFill>
                <a:latin typeface="Times New Roman" panose="02020603050405020304" pitchFamily="18" charset="0"/>
                <a:cs typeface="Times New Roman" panose="02020603050405020304" pitchFamily="18" charset="0"/>
              </a:rPr>
              <a:t> visited[2]=true. </a:t>
            </a:r>
          </a:p>
        </p:txBody>
      </p:sp>
      <p:graphicFrame>
        <p:nvGraphicFramePr>
          <p:cNvPr id="2" name="Table 1">
            <a:extLst>
              <a:ext uri="{FF2B5EF4-FFF2-40B4-BE49-F238E27FC236}">
                <a16:creationId xmlns:a16="http://schemas.microsoft.com/office/drawing/2014/main" id="{801FD16E-7DF6-4573-839F-F229B4D20BC3}"/>
              </a:ext>
            </a:extLst>
          </p:cNvPr>
          <p:cNvGraphicFramePr>
            <a:graphicFrameLocks noGrp="1"/>
          </p:cNvGraphicFramePr>
          <p:nvPr>
            <p:extLst>
              <p:ext uri="{D42A27DB-BD31-4B8C-83A1-F6EECF244321}">
                <p14:modId xmlns:p14="http://schemas.microsoft.com/office/powerpoint/2010/main" val="1522785753"/>
              </p:ext>
            </p:extLst>
          </p:nvPr>
        </p:nvGraphicFramePr>
        <p:xfrm>
          <a:off x="1295400" y="2628900"/>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1370489825"/>
                    </a:ext>
                  </a:extLst>
                </a:gridCol>
                <a:gridCol w="1644434">
                  <a:extLst>
                    <a:ext uri="{9D8B030D-6E8A-4147-A177-3AD203B41FA5}">
                      <a16:colId xmlns:a16="http://schemas.microsoft.com/office/drawing/2014/main" val="4111099372"/>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152751"/>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330121"/>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160904"/>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476928"/>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363845"/>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922003"/>
                  </a:ext>
                </a:extLst>
              </a:tr>
            </a:tbl>
          </a:graphicData>
        </a:graphic>
      </p:graphicFrame>
      <p:sp>
        <p:nvSpPr>
          <p:cNvPr id="3" name="TextBox 2">
            <a:extLst>
              <a:ext uri="{FF2B5EF4-FFF2-40B4-BE49-F238E27FC236}">
                <a16:creationId xmlns:a16="http://schemas.microsoft.com/office/drawing/2014/main" id="{B820BE77-E56A-634D-A46A-CC7F16E5292E}"/>
              </a:ext>
            </a:extLst>
          </p:cNvPr>
          <p:cNvSpPr txBox="1"/>
          <p:nvPr/>
        </p:nvSpPr>
        <p:spPr>
          <a:xfrm>
            <a:off x="1280160" y="1163478"/>
            <a:ext cx="15087600" cy="1077218"/>
          </a:xfrm>
          <a:prstGeom prst="rect">
            <a:avLst/>
          </a:prstGeom>
          <a:noFill/>
        </p:spPr>
        <p:txBody>
          <a:bodyPr wrap="square" rtlCol="0">
            <a:spAutoFit/>
          </a:bodyPr>
          <a:lstStyle/>
          <a:p>
            <a:r>
              <a:rPr lang="en-US" sz="3200" dirty="0" err="1">
                <a:solidFill>
                  <a:schemeClr val="bg1"/>
                </a:solidFill>
                <a:latin typeface="Times New Roman" panose="02020603050405020304" pitchFamily="18" charset="0"/>
                <a:cs typeface="Times New Roman" panose="02020603050405020304" pitchFamily="18" charset="0"/>
              </a:rPr>
              <a:t>Đỉnh</a:t>
            </a:r>
            <a:r>
              <a:rPr lang="en-US" sz="3200" dirty="0">
                <a:solidFill>
                  <a:schemeClr val="bg1"/>
                </a:solidFill>
                <a:latin typeface="Times New Roman" panose="02020603050405020304" pitchFamily="18" charset="0"/>
                <a:cs typeface="Times New Roman" panose="02020603050405020304" pitchFamily="18" charset="0"/>
              </a:rPr>
              <a:t> 2 </a:t>
            </a:r>
            <a:r>
              <a:rPr lang="en-US" sz="3200" dirty="0" err="1">
                <a:solidFill>
                  <a:schemeClr val="bg1"/>
                </a:solidFill>
                <a:latin typeface="Times New Roman" panose="02020603050405020304" pitchFamily="18" charset="0"/>
                <a:cs typeface="Times New Roman" panose="02020603050405020304" pitchFamily="18" charset="0"/>
              </a:rPr>
              <a:t>kề</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với</a:t>
            </a:r>
            <a:r>
              <a:rPr lang="en-US" sz="3200" dirty="0">
                <a:solidFill>
                  <a:schemeClr val="bg1"/>
                </a:solidFill>
                <a:latin typeface="Times New Roman" panose="02020603050405020304" pitchFamily="18" charset="0"/>
                <a:cs typeface="Times New Roman" panose="02020603050405020304" pitchFamily="18" charset="0"/>
              </a:rPr>
              <a:t> 3, 4, 5 , </a:t>
            </a:r>
            <a:r>
              <a:rPr lang="en-US" sz="3200" dirty="0" err="1">
                <a:solidFill>
                  <a:schemeClr val="bg1"/>
                </a:solidFill>
                <a:latin typeface="Times New Roman" panose="02020603050405020304" pitchFamily="18" charset="0"/>
                <a:cs typeface="Times New Roman" panose="02020603050405020304" pitchFamily="18" charset="0"/>
              </a:rPr>
              <a:t>cả</a:t>
            </a:r>
            <a:r>
              <a:rPr lang="en-US" sz="3200" dirty="0">
                <a:solidFill>
                  <a:schemeClr val="bg1"/>
                </a:solidFill>
                <a:latin typeface="Times New Roman" panose="02020603050405020304" pitchFamily="18" charset="0"/>
                <a:cs typeface="Times New Roman" panose="02020603050405020304" pitchFamily="18" charset="0"/>
              </a:rPr>
              <a:t> 3 </a:t>
            </a:r>
            <a:r>
              <a:rPr lang="en-US" sz="3200" dirty="0" err="1">
                <a:solidFill>
                  <a:schemeClr val="bg1"/>
                </a:solidFill>
                <a:latin typeface="Times New Roman" panose="02020603050405020304" pitchFamily="18" charset="0"/>
                <a:cs typeface="Times New Roman" panose="02020603050405020304" pitchFamily="18" charset="0"/>
              </a:rPr>
              <a:t>đỉnh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đều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chưa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được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xét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nên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các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cặp</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đỉnh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kề</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trọng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số</a:t>
            </a:r>
            <a:r>
              <a:rPr lang="en-US" sz="3200" dirty="0">
                <a:solidFill>
                  <a:schemeClr val="bg1"/>
                </a:solidFill>
                <a:latin typeface="Times New Roman" panose="02020603050405020304" pitchFamily="18" charset="0"/>
                <a:cs typeface="Times New Roman" panose="02020603050405020304" pitchFamily="18" charset="0"/>
              </a:rPr>
              <a:t>} {3,1} {4,5}, {5,3} </a:t>
            </a:r>
            <a:r>
              <a:rPr lang="en-US" sz="3200" dirty="0" err="1">
                <a:solidFill>
                  <a:schemeClr val="bg1"/>
                </a:solidFill>
                <a:latin typeface="Times New Roman" panose="02020603050405020304" pitchFamily="18" charset="0"/>
                <a:cs typeface="Times New Roman" panose="02020603050405020304" pitchFamily="18" charset="0"/>
              </a:rPr>
              <a:t>sẽ</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được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thêm</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vào</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hàng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đợi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ưu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tiên</a:t>
            </a:r>
            <a:r>
              <a:rPr lang="en-US" sz="3200" dirty="0">
                <a:solidFill>
                  <a:schemeClr val="bg1"/>
                </a:solidFill>
                <a:latin typeface="Times New Roman" panose="02020603050405020304" pitchFamily="18" charset="0"/>
                <a:cs typeface="Times New Roman" panose="02020603050405020304" pitchFamily="18" charset="0"/>
              </a:rPr>
              <a:t> Q </a:t>
            </a:r>
            <a:r>
              <a:rPr lang="en-US" sz="3200" dirty="0" err="1">
                <a:solidFill>
                  <a:schemeClr val="bg1"/>
                </a:solidFill>
                <a:latin typeface="Times New Roman" panose="02020603050405020304" pitchFamily="18" charset="0"/>
                <a:cs typeface="Times New Roman" panose="02020603050405020304" pitchFamily="18" charset="0"/>
              </a:rPr>
              <a:t>với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trọng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số</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tăng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dần</a:t>
            </a:r>
            <a:r>
              <a:rPr lang="en-US" sz="3200" dirty="0">
                <a:solidFill>
                  <a:schemeClr val="bg1"/>
                </a:solidFill>
                <a:latin typeface="Times New Roman" panose="02020603050405020304" pitchFamily="18" charset="0"/>
                <a:cs typeface="Times New Roman" panose="02020603050405020304" pitchFamily="18" charset="0"/>
              </a:rPr>
              <a:t>.</a:t>
            </a:r>
          </a:p>
        </p:txBody>
      </p:sp>
      <p:graphicFrame>
        <p:nvGraphicFramePr>
          <p:cNvPr id="4" name="Table 3">
            <a:extLst>
              <a:ext uri="{FF2B5EF4-FFF2-40B4-BE49-F238E27FC236}">
                <a16:creationId xmlns:a16="http://schemas.microsoft.com/office/drawing/2014/main" id="{815B016B-FC03-0054-C8E7-BD42807FDB88}"/>
              </a:ext>
            </a:extLst>
          </p:cNvPr>
          <p:cNvGraphicFramePr>
            <a:graphicFrameLocks noGrp="1"/>
          </p:cNvGraphicFramePr>
          <p:nvPr>
            <p:extLst>
              <p:ext uri="{D42A27DB-BD31-4B8C-83A1-F6EECF244321}">
                <p14:modId xmlns:p14="http://schemas.microsoft.com/office/powerpoint/2010/main" val="844681052"/>
              </p:ext>
            </p:extLst>
          </p:nvPr>
        </p:nvGraphicFramePr>
        <p:xfrm>
          <a:off x="5181600" y="2628900"/>
          <a:ext cx="12192003" cy="137160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963139480"/>
                    </a:ext>
                  </a:extLst>
                </a:gridCol>
                <a:gridCol w="1354667">
                  <a:extLst>
                    <a:ext uri="{9D8B030D-6E8A-4147-A177-3AD203B41FA5}">
                      <a16:colId xmlns:a16="http://schemas.microsoft.com/office/drawing/2014/main" val="1016148623"/>
                    </a:ext>
                  </a:extLst>
                </a:gridCol>
                <a:gridCol w="1354667">
                  <a:extLst>
                    <a:ext uri="{9D8B030D-6E8A-4147-A177-3AD203B41FA5}">
                      <a16:colId xmlns:a16="http://schemas.microsoft.com/office/drawing/2014/main" val="200376230"/>
                    </a:ext>
                  </a:extLst>
                </a:gridCol>
                <a:gridCol w="1354667">
                  <a:extLst>
                    <a:ext uri="{9D8B030D-6E8A-4147-A177-3AD203B41FA5}">
                      <a16:colId xmlns:a16="http://schemas.microsoft.com/office/drawing/2014/main" val="95783542"/>
                    </a:ext>
                  </a:extLst>
                </a:gridCol>
                <a:gridCol w="1354667">
                  <a:extLst>
                    <a:ext uri="{9D8B030D-6E8A-4147-A177-3AD203B41FA5}">
                      <a16:colId xmlns:a16="http://schemas.microsoft.com/office/drawing/2014/main" val="1645205019"/>
                    </a:ext>
                  </a:extLst>
                </a:gridCol>
                <a:gridCol w="1354667">
                  <a:extLst>
                    <a:ext uri="{9D8B030D-6E8A-4147-A177-3AD203B41FA5}">
                      <a16:colId xmlns:a16="http://schemas.microsoft.com/office/drawing/2014/main" val="2412498328"/>
                    </a:ext>
                  </a:extLst>
                </a:gridCol>
                <a:gridCol w="1354667">
                  <a:extLst>
                    <a:ext uri="{9D8B030D-6E8A-4147-A177-3AD203B41FA5}">
                      <a16:colId xmlns:a16="http://schemas.microsoft.com/office/drawing/2014/main" val="1928246159"/>
                    </a:ext>
                  </a:extLst>
                </a:gridCol>
                <a:gridCol w="1354667">
                  <a:extLst>
                    <a:ext uri="{9D8B030D-6E8A-4147-A177-3AD203B41FA5}">
                      <a16:colId xmlns:a16="http://schemas.microsoft.com/office/drawing/2014/main" val="3057129236"/>
                    </a:ext>
                  </a:extLst>
                </a:gridCol>
                <a:gridCol w="1354667">
                  <a:extLst>
                    <a:ext uri="{9D8B030D-6E8A-4147-A177-3AD203B41FA5}">
                      <a16:colId xmlns:a16="http://schemas.microsoft.com/office/drawing/2014/main" val="3457839053"/>
                    </a:ext>
                  </a:extLst>
                </a:gridCol>
              </a:tblGrid>
              <a:tr h="142240">
                <a:tc rowSpan="2">
                  <a:txBody>
                    <a:bodyPr/>
                    <a:lstStyle/>
                    <a:p>
                      <a:pPr algn="ct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tiên</a:t>
                      </a:r>
                      <a:r>
                        <a:rPr lang="en-US" sz="2800" dirty="0">
                          <a:latin typeface="Times New Roman" panose="02020603050405020304" pitchFamily="18" charset="0"/>
                          <a:cs typeface="Times New Roman" panose="02020603050405020304" pitchFamily="18" charset="0"/>
                        </a:rPr>
                        <a:t> 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8052324"/>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3666970"/>
                  </a:ext>
                </a:extLst>
              </a:tr>
            </a:tbl>
          </a:graphicData>
        </a:graphic>
      </p:graphicFrame>
      <p:pic>
        <p:nvPicPr>
          <p:cNvPr id="10" name="Picture 9">
            <a:extLst>
              <a:ext uri="{FF2B5EF4-FFF2-40B4-BE49-F238E27FC236}">
                <a16:creationId xmlns:a16="http://schemas.microsoft.com/office/drawing/2014/main" id="{4F76635F-97CF-1A76-6CCE-E4D00E96D7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8729" y="4483967"/>
            <a:ext cx="5830114" cy="3153215"/>
          </a:xfrm>
          <a:prstGeom prst="rect">
            <a:avLst/>
          </a:prstGeom>
        </p:spPr>
      </p:pic>
    </p:spTree>
    <p:extLst>
      <p:ext uri="{BB962C8B-B14F-4D97-AF65-F5344CB8AC3E}">
        <p14:creationId xmlns:p14="http://schemas.microsoft.com/office/powerpoint/2010/main" val="310774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657B884C-829F-B05A-B486-772C14117978}"/>
              </a:ext>
            </a:extLst>
          </p:cNvPr>
          <p:cNvGraphicFramePr>
            <a:graphicFrameLocks noGrp="1"/>
          </p:cNvGraphicFramePr>
          <p:nvPr>
            <p:extLst>
              <p:ext uri="{D42A27DB-BD31-4B8C-83A1-F6EECF244321}">
                <p14:modId xmlns:p14="http://schemas.microsoft.com/office/powerpoint/2010/main" val="4232489798"/>
              </p:ext>
            </p:extLst>
          </p:nvPr>
        </p:nvGraphicFramePr>
        <p:xfrm>
          <a:off x="1280160" y="2606873"/>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1370489825"/>
                    </a:ext>
                  </a:extLst>
                </a:gridCol>
                <a:gridCol w="1644434">
                  <a:extLst>
                    <a:ext uri="{9D8B030D-6E8A-4147-A177-3AD203B41FA5}">
                      <a16:colId xmlns:a16="http://schemas.microsoft.com/office/drawing/2014/main" val="4111099372"/>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152751"/>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330121"/>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160904"/>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476928"/>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363845"/>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922003"/>
                  </a:ext>
                </a:extLst>
              </a:tr>
            </a:tbl>
          </a:graphicData>
        </a:graphic>
      </p:graphicFrame>
      <p:sp>
        <p:nvSpPr>
          <p:cNvPr id="9" name="TextBox 8">
            <a:extLst>
              <a:ext uri="{FF2B5EF4-FFF2-40B4-BE49-F238E27FC236}">
                <a16:creationId xmlns:a16="http://schemas.microsoft.com/office/drawing/2014/main" id="{B25557A0-7160-F4F1-A4CF-541D8AD6D83A}"/>
              </a:ext>
            </a:extLst>
          </p:cNvPr>
          <p:cNvSpPr txBox="1"/>
          <p:nvPr/>
        </p:nvSpPr>
        <p:spPr>
          <a:xfrm>
            <a:off x="1249680" y="504913"/>
            <a:ext cx="13837920" cy="584775"/>
          </a:xfrm>
          <a:prstGeom prst="rect">
            <a:avLst/>
          </a:prstGeom>
          <a:noFill/>
        </p:spPr>
        <p:txBody>
          <a:bodyPr wrap="square" rtlCol="0">
            <a:spAutoFit/>
          </a:bodyPr>
          <a:lstStyle/>
          <a:p>
            <a:r>
              <a:rPr lang="en-US" sz="3200" dirty="0" err="1">
                <a:solidFill>
                  <a:schemeClr val="bg1"/>
                </a:solidFill>
                <a:latin typeface="Times New Roman" panose="02020603050405020304" pitchFamily="18" charset="0"/>
                <a:cs typeface="Times New Roman" panose="02020603050405020304" pitchFamily="18" charset="0"/>
              </a:rPr>
              <a:t>Lấy</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cặp</a:t>
            </a:r>
            <a:r>
              <a:rPr lang="en-US" sz="3200" dirty="0">
                <a:solidFill>
                  <a:schemeClr val="bg1"/>
                </a:solidFill>
                <a:latin typeface="Times New Roman" panose="02020603050405020304" pitchFamily="18" charset="0"/>
                <a:cs typeface="Times New Roman" panose="02020603050405020304" pitchFamily="18" charset="0"/>
              </a:rPr>
              <a:t> {3,1} </a:t>
            </a:r>
            <a:r>
              <a:rPr lang="en-US" sz="3200" dirty="0" err="1">
                <a:solidFill>
                  <a:schemeClr val="bg1"/>
                </a:solidFill>
                <a:latin typeface="Times New Roman" panose="02020603050405020304" pitchFamily="18" charset="0"/>
                <a:cs typeface="Times New Roman" panose="02020603050405020304" pitchFamily="18" charset="0"/>
              </a:rPr>
              <a:t>từ</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hàng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đợi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vì</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trọng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số</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nhỏ</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nhất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Đặt</a:t>
            </a:r>
            <a:r>
              <a:rPr lang="en-US" sz="3200" dirty="0">
                <a:solidFill>
                  <a:schemeClr val="bg1"/>
                </a:solidFill>
                <a:latin typeface="Times New Roman" panose="02020603050405020304" pitchFamily="18" charset="0"/>
                <a:cs typeface="Times New Roman" panose="02020603050405020304" pitchFamily="18" charset="0"/>
              </a:rPr>
              <a:t> visited[3]=true. </a:t>
            </a:r>
          </a:p>
        </p:txBody>
      </p:sp>
      <p:graphicFrame>
        <p:nvGraphicFramePr>
          <p:cNvPr id="2" name="Table 1">
            <a:extLst>
              <a:ext uri="{FF2B5EF4-FFF2-40B4-BE49-F238E27FC236}">
                <a16:creationId xmlns:a16="http://schemas.microsoft.com/office/drawing/2014/main" id="{801FD16E-7DF6-4573-839F-F229B4D20BC3}"/>
              </a:ext>
            </a:extLst>
          </p:cNvPr>
          <p:cNvGraphicFramePr>
            <a:graphicFrameLocks noGrp="1"/>
          </p:cNvGraphicFramePr>
          <p:nvPr>
            <p:extLst>
              <p:ext uri="{D42A27DB-BD31-4B8C-83A1-F6EECF244321}">
                <p14:modId xmlns:p14="http://schemas.microsoft.com/office/powerpoint/2010/main" val="179011260"/>
              </p:ext>
            </p:extLst>
          </p:nvPr>
        </p:nvGraphicFramePr>
        <p:xfrm>
          <a:off x="1295400" y="2628900"/>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1370489825"/>
                    </a:ext>
                  </a:extLst>
                </a:gridCol>
                <a:gridCol w="1644434">
                  <a:extLst>
                    <a:ext uri="{9D8B030D-6E8A-4147-A177-3AD203B41FA5}">
                      <a16:colId xmlns:a16="http://schemas.microsoft.com/office/drawing/2014/main" val="4111099372"/>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152751"/>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330121"/>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160904"/>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476928"/>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363845"/>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922003"/>
                  </a:ext>
                </a:extLst>
              </a:tr>
            </a:tbl>
          </a:graphicData>
        </a:graphic>
      </p:graphicFrame>
      <p:sp>
        <p:nvSpPr>
          <p:cNvPr id="3" name="TextBox 2">
            <a:extLst>
              <a:ext uri="{FF2B5EF4-FFF2-40B4-BE49-F238E27FC236}">
                <a16:creationId xmlns:a16="http://schemas.microsoft.com/office/drawing/2014/main" id="{B820BE77-E56A-634D-A46A-CC7F16E5292E}"/>
              </a:ext>
            </a:extLst>
          </p:cNvPr>
          <p:cNvSpPr txBox="1"/>
          <p:nvPr/>
        </p:nvSpPr>
        <p:spPr>
          <a:xfrm>
            <a:off x="1280160" y="1163478"/>
            <a:ext cx="15560040" cy="1077218"/>
          </a:xfrm>
          <a:prstGeom prst="rect">
            <a:avLst/>
          </a:prstGeom>
          <a:noFill/>
        </p:spPr>
        <p:txBody>
          <a:bodyPr wrap="square" rtlCol="0">
            <a:spAutoFit/>
          </a:bodyPr>
          <a:lstStyle/>
          <a:p>
            <a:r>
              <a:rPr lang="en-US" sz="3200" dirty="0" err="1">
                <a:solidFill>
                  <a:schemeClr val="bg1"/>
                </a:solidFill>
                <a:latin typeface="Times New Roman" panose="02020603050405020304" pitchFamily="18" charset="0"/>
                <a:cs typeface="Times New Roman" panose="02020603050405020304" pitchFamily="18" charset="0"/>
              </a:rPr>
              <a:t>Đỉnh</a:t>
            </a:r>
            <a:r>
              <a:rPr lang="en-US" sz="3200" dirty="0">
                <a:solidFill>
                  <a:schemeClr val="bg1"/>
                </a:solidFill>
                <a:latin typeface="Times New Roman" panose="02020603050405020304" pitchFamily="18" charset="0"/>
                <a:cs typeface="Times New Roman" panose="02020603050405020304" pitchFamily="18" charset="0"/>
              </a:rPr>
              <a:t> 3 </a:t>
            </a:r>
            <a:r>
              <a:rPr lang="en-US" sz="3200" dirty="0" err="1">
                <a:solidFill>
                  <a:schemeClr val="bg1"/>
                </a:solidFill>
                <a:latin typeface="Times New Roman" panose="02020603050405020304" pitchFamily="18" charset="0"/>
                <a:cs typeface="Times New Roman" panose="02020603050405020304" pitchFamily="18" charset="0"/>
              </a:rPr>
              <a:t>kề</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với</a:t>
            </a:r>
            <a:r>
              <a:rPr lang="en-US" sz="3200" dirty="0">
                <a:solidFill>
                  <a:schemeClr val="bg1"/>
                </a:solidFill>
                <a:latin typeface="Times New Roman" panose="02020603050405020304" pitchFamily="18" charset="0"/>
                <a:cs typeface="Times New Roman" panose="02020603050405020304" pitchFamily="18" charset="0"/>
              </a:rPr>
              <a:t> 1, 5, 2, </a:t>
            </a:r>
            <a:r>
              <a:rPr lang="en-US" sz="3200" dirty="0" err="1">
                <a:solidFill>
                  <a:schemeClr val="bg1"/>
                </a:solidFill>
                <a:latin typeface="Times New Roman" panose="02020603050405020304" pitchFamily="18" charset="0"/>
                <a:cs typeface="Times New Roman" panose="02020603050405020304" pitchFamily="18" charset="0"/>
              </a:rPr>
              <a:t>đỉnh</a:t>
            </a:r>
            <a:r>
              <a:rPr lang="en-US" sz="3200" dirty="0">
                <a:solidFill>
                  <a:schemeClr val="bg1"/>
                </a:solidFill>
                <a:latin typeface="Times New Roman" panose="02020603050405020304" pitchFamily="18" charset="0"/>
                <a:cs typeface="Times New Roman" panose="02020603050405020304" pitchFamily="18" charset="0"/>
              </a:rPr>
              <a:t> 2 </a:t>
            </a:r>
            <a:r>
              <a:rPr lang="en-US" sz="3200" dirty="0" err="1">
                <a:solidFill>
                  <a:schemeClr val="bg1"/>
                </a:solidFill>
                <a:latin typeface="Times New Roman" panose="02020603050405020304" pitchFamily="18" charset="0"/>
                <a:cs typeface="Times New Roman" panose="02020603050405020304" pitchFamily="18" charset="0"/>
              </a:rPr>
              <a:t>đã</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được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xét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đỉnh</a:t>
            </a:r>
            <a:r>
              <a:rPr lang="en-US" sz="3200" dirty="0">
                <a:solidFill>
                  <a:schemeClr val="bg1"/>
                </a:solidFill>
                <a:latin typeface="Times New Roman" panose="02020603050405020304" pitchFamily="18" charset="0"/>
                <a:cs typeface="Times New Roman" panose="02020603050405020304" pitchFamily="18" charset="0"/>
              </a:rPr>
              <a:t> 1 </a:t>
            </a:r>
            <a:r>
              <a:rPr lang="en-US" sz="3200" dirty="0" err="1">
                <a:solidFill>
                  <a:schemeClr val="bg1"/>
                </a:solidFill>
                <a:latin typeface="Times New Roman" panose="02020603050405020304" pitchFamily="18" charset="0"/>
                <a:cs typeface="Times New Roman" panose="02020603050405020304" pitchFamily="18" charset="0"/>
              </a:rPr>
              <a:t>và</a:t>
            </a:r>
            <a:r>
              <a:rPr lang="en-US" sz="3200" dirty="0">
                <a:solidFill>
                  <a:schemeClr val="bg1"/>
                </a:solidFill>
                <a:latin typeface="Times New Roman" panose="02020603050405020304" pitchFamily="18" charset="0"/>
                <a:cs typeface="Times New Roman" panose="02020603050405020304" pitchFamily="18" charset="0"/>
              </a:rPr>
              <a:t> 5 </a:t>
            </a:r>
            <a:r>
              <a:rPr lang="en-US" sz="3200" dirty="0" err="1">
                <a:solidFill>
                  <a:schemeClr val="bg1"/>
                </a:solidFill>
                <a:latin typeface="Times New Roman" panose="02020603050405020304" pitchFamily="18" charset="0"/>
                <a:cs typeface="Times New Roman" panose="02020603050405020304" pitchFamily="18" charset="0"/>
              </a:rPr>
              <a:t>chưa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được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xét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nên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cặp</a:t>
            </a:r>
            <a:r>
              <a:rPr lang="en-US" sz="3200" dirty="0">
                <a:solidFill>
                  <a:schemeClr val="bg1"/>
                </a:solidFill>
                <a:latin typeface="Times New Roman" panose="02020603050405020304" pitchFamily="18" charset="0"/>
                <a:cs typeface="Times New Roman" panose="02020603050405020304" pitchFamily="18" charset="0"/>
              </a:rPr>
              <a:t> {1,4}, {5,2} </a:t>
            </a:r>
            <a:r>
              <a:rPr lang="en-US" sz="3200" dirty="0" err="1">
                <a:solidFill>
                  <a:schemeClr val="bg1"/>
                </a:solidFill>
                <a:latin typeface="Times New Roman" panose="02020603050405020304" pitchFamily="18" charset="0"/>
                <a:cs typeface="Times New Roman" panose="02020603050405020304" pitchFamily="18" charset="0"/>
              </a:rPr>
              <a:t>sẽ</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được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thêm</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vào</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hàng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đợi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ưu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tiên</a:t>
            </a:r>
            <a:r>
              <a:rPr lang="en-US" sz="3200" dirty="0">
                <a:solidFill>
                  <a:schemeClr val="bg1"/>
                </a:solidFill>
                <a:latin typeface="Times New Roman" panose="02020603050405020304" pitchFamily="18" charset="0"/>
                <a:cs typeface="Times New Roman" panose="02020603050405020304" pitchFamily="18" charset="0"/>
              </a:rPr>
              <a:t> Q </a:t>
            </a:r>
            <a:r>
              <a:rPr lang="en-US" sz="3200" dirty="0" err="1">
                <a:solidFill>
                  <a:schemeClr val="bg1"/>
                </a:solidFill>
                <a:latin typeface="Times New Roman" panose="02020603050405020304" pitchFamily="18" charset="0"/>
                <a:cs typeface="Times New Roman" panose="02020603050405020304" pitchFamily="18" charset="0"/>
              </a:rPr>
              <a:t>với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trọng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số</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tăng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dần</a:t>
            </a:r>
            <a:r>
              <a:rPr lang="en-US" sz="3200" dirty="0">
                <a:solidFill>
                  <a:schemeClr val="bg1"/>
                </a:solidFill>
                <a:latin typeface="Times New Roman" panose="02020603050405020304" pitchFamily="18" charset="0"/>
                <a:cs typeface="Times New Roman" panose="02020603050405020304" pitchFamily="18" charset="0"/>
              </a:rPr>
              <a:t>.</a:t>
            </a:r>
          </a:p>
        </p:txBody>
      </p:sp>
      <p:graphicFrame>
        <p:nvGraphicFramePr>
          <p:cNvPr id="5" name="Table 4">
            <a:extLst>
              <a:ext uri="{FF2B5EF4-FFF2-40B4-BE49-F238E27FC236}">
                <a16:creationId xmlns:a16="http://schemas.microsoft.com/office/drawing/2014/main" id="{85651AE5-1FA4-FB43-3FD0-7A9CB4EADC7F}"/>
              </a:ext>
            </a:extLst>
          </p:cNvPr>
          <p:cNvGraphicFramePr>
            <a:graphicFrameLocks noGrp="1"/>
          </p:cNvGraphicFramePr>
          <p:nvPr>
            <p:extLst>
              <p:ext uri="{D42A27DB-BD31-4B8C-83A1-F6EECF244321}">
                <p14:modId xmlns:p14="http://schemas.microsoft.com/office/powerpoint/2010/main" val="3033224120"/>
              </p:ext>
            </p:extLst>
          </p:nvPr>
        </p:nvGraphicFramePr>
        <p:xfrm>
          <a:off x="1280160" y="2606873"/>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798383193"/>
                    </a:ext>
                  </a:extLst>
                </a:gridCol>
                <a:gridCol w="1644434">
                  <a:extLst>
                    <a:ext uri="{9D8B030D-6E8A-4147-A177-3AD203B41FA5}">
                      <a16:colId xmlns:a16="http://schemas.microsoft.com/office/drawing/2014/main" val="680330260"/>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7732355"/>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567344"/>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572887"/>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8553293"/>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6586896"/>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6800051"/>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535938"/>
                  </a:ext>
                </a:extLst>
              </a:tr>
            </a:tbl>
          </a:graphicData>
        </a:graphic>
      </p:graphicFrame>
      <p:graphicFrame>
        <p:nvGraphicFramePr>
          <p:cNvPr id="13" name="Table 12">
            <a:extLst>
              <a:ext uri="{FF2B5EF4-FFF2-40B4-BE49-F238E27FC236}">
                <a16:creationId xmlns:a16="http://schemas.microsoft.com/office/drawing/2014/main" id="{400CB6F4-ED47-7954-A8D7-B189B1C7FD73}"/>
              </a:ext>
            </a:extLst>
          </p:cNvPr>
          <p:cNvGraphicFramePr>
            <a:graphicFrameLocks noGrp="1"/>
          </p:cNvGraphicFramePr>
          <p:nvPr>
            <p:extLst>
              <p:ext uri="{D42A27DB-BD31-4B8C-83A1-F6EECF244321}">
                <p14:modId xmlns:p14="http://schemas.microsoft.com/office/powerpoint/2010/main" val="3642767724"/>
              </p:ext>
            </p:extLst>
          </p:nvPr>
        </p:nvGraphicFramePr>
        <p:xfrm>
          <a:off x="4853936" y="2580798"/>
          <a:ext cx="12192003" cy="137160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4005264005"/>
                    </a:ext>
                  </a:extLst>
                </a:gridCol>
                <a:gridCol w="1354667">
                  <a:extLst>
                    <a:ext uri="{9D8B030D-6E8A-4147-A177-3AD203B41FA5}">
                      <a16:colId xmlns:a16="http://schemas.microsoft.com/office/drawing/2014/main" val="1746385052"/>
                    </a:ext>
                  </a:extLst>
                </a:gridCol>
                <a:gridCol w="1354667">
                  <a:extLst>
                    <a:ext uri="{9D8B030D-6E8A-4147-A177-3AD203B41FA5}">
                      <a16:colId xmlns:a16="http://schemas.microsoft.com/office/drawing/2014/main" val="1962790032"/>
                    </a:ext>
                  </a:extLst>
                </a:gridCol>
                <a:gridCol w="1354667">
                  <a:extLst>
                    <a:ext uri="{9D8B030D-6E8A-4147-A177-3AD203B41FA5}">
                      <a16:colId xmlns:a16="http://schemas.microsoft.com/office/drawing/2014/main" val="2973518890"/>
                    </a:ext>
                  </a:extLst>
                </a:gridCol>
                <a:gridCol w="1354667">
                  <a:extLst>
                    <a:ext uri="{9D8B030D-6E8A-4147-A177-3AD203B41FA5}">
                      <a16:colId xmlns:a16="http://schemas.microsoft.com/office/drawing/2014/main" val="623740515"/>
                    </a:ext>
                  </a:extLst>
                </a:gridCol>
                <a:gridCol w="1354667">
                  <a:extLst>
                    <a:ext uri="{9D8B030D-6E8A-4147-A177-3AD203B41FA5}">
                      <a16:colId xmlns:a16="http://schemas.microsoft.com/office/drawing/2014/main" val="830828161"/>
                    </a:ext>
                  </a:extLst>
                </a:gridCol>
                <a:gridCol w="1354667">
                  <a:extLst>
                    <a:ext uri="{9D8B030D-6E8A-4147-A177-3AD203B41FA5}">
                      <a16:colId xmlns:a16="http://schemas.microsoft.com/office/drawing/2014/main" val="326860440"/>
                    </a:ext>
                  </a:extLst>
                </a:gridCol>
                <a:gridCol w="1354667">
                  <a:extLst>
                    <a:ext uri="{9D8B030D-6E8A-4147-A177-3AD203B41FA5}">
                      <a16:colId xmlns:a16="http://schemas.microsoft.com/office/drawing/2014/main" val="1651050294"/>
                    </a:ext>
                  </a:extLst>
                </a:gridCol>
                <a:gridCol w="1354667">
                  <a:extLst>
                    <a:ext uri="{9D8B030D-6E8A-4147-A177-3AD203B41FA5}">
                      <a16:colId xmlns:a16="http://schemas.microsoft.com/office/drawing/2014/main" val="3779352224"/>
                    </a:ext>
                  </a:extLst>
                </a:gridCol>
              </a:tblGrid>
              <a:tr h="142240">
                <a:tc rowSpan="2">
                  <a:txBody>
                    <a:bodyPr/>
                    <a:lstStyle/>
                    <a:p>
                      <a:pPr algn="ct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tiên</a:t>
                      </a:r>
                      <a:r>
                        <a:rPr lang="en-US" sz="2800" dirty="0">
                          <a:latin typeface="Times New Roman" panose="02020603050405020304" pitchFamily="18" charset="0"/>
                          <a:cs typeface="Times New Roman" panose="02020603050405020304" pitchFamily="18" charset="0"/>
                        </a:rPr>
                        <a:t> 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0294910"/>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0483972"/>
                  </a:ext>
                </a:extLst>
              </a:tr>
            </a:tbl>
          </a:graphicData>
        </a:graphic>
      </p:graphicFrame>
      <p:graphicFrame>
        <p:nvGraphicFramePr>
          <p:cNvPr id="12" name="Table 11">
            <a:extLst>
              <a:ext uri="{FF2B5EF4-FFF2-40B4-BE49-F238E27FC236}">
                <a16:creationId xmlns:a16="http://schemas.microsoft.com/office/drawing/2014/main" id="{48857BE9-E62D-A40F-B75B-051857C1132C}"/>
              </a:ext>
            </a:extLst>
          </p:cNvPr>
          <p:cNvGraphicFramePr>
            <a:graphicFrameLocks noGrp="1"/>
          </p:cNvGraphicFramePr>
          <p:nvPr>
            <p:extLst>
              <p:ext uri="{D42A27DB-BD31-4B8C-83A1-F6EECF244321}">
                <p14:modId xmlns:p14="http://schemas.microsoft.com/office/powerpoint/2010/main" val="1180162957"/>
              </p:ext>
            </p:extLst>
          </p:nvPr>
        </p:nvGraphicFramePr>
        <p:xfrm>
          <a:off x="4869176" y="2548928"/>
          <a:ext cx="12192003" cy="137160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963139480"/>
                    </a:ext>
                  </a:extLst>
                </a:gridCol>
                <a:gridCol w="1354667">
                  <a:extLst>
                    <a:ext uri="{9D8B030D-6E8A-4147-A177-3AD203B41FA5}">
                      <a16:colId xmlns:a16="http://schemas.microsoft.com/office/drawing/2014/main" val="200376230"/>
                    </a:ext>
                  </a:extLst>
                </a:gridCol>
                <a:gridCol w="1354667">
                  <a:extLst>
                    <a:ext uri="{9D8B030D-6E8A-4147-A177-3AD203B41FA5}">
                      <a16:colId xmlns:a16="http://schemas.microsoft.com/office/drawing/2014/main" val="95783542"/>
                    </a:ext>
                  </a:extLst>
                </a:gridCol>
                <a:gridCol w="1354667">
                  <a:extLst>
                    <a:ext uri="{9D8B030D-6E8A-4147-A177-3AD203B41FA5}">
                      <a16:colId xmlns:a16="http://schemas.microsoft.com/office/drawing/2014/main" val="1645205019"/>
                    </a:ext>
                  </a:extLst>
                </a:gridCol>
                <a:gridCol w="1354667">
                  <a:extLst>
                    <a:ext uri="{9D8B030D-6E8A-4147-A177-3AD203B41FA5}">
                      <a16:colId xmlns:a16="http://schemas.microsoft.com/office/drawing/2014/main" val="2412498328"/>
                    </a:ext>
                  </a:extLst>
                </a:gridCol>
                <a:gridCol w="1354667">
                  <a:extLst>
                    <a:ext uri="{9D8B030D-6E8A-4147-A177-3AD203B41FA5}">
                      <a16:colId xmlns:a16="http://schemas.microsoft.com/office/drawing/2014/main" val="1928246159"/>
                    </a:ext>
                  </a:extLst>
                </a:gridCol>
                <a:gridCol w="1354667">
                  <a:extLst>
                    <a:ext uri="{9D8B030D-6E8A-4147-A177-3AD203B41FA5}">
                      <a16:colId xmlns:a16="http://schemas.microsoft.com/office/drawing/2014/main" val="3057129236"/>
                    </a:ext>
                  </a:extLst>
                </a:gridCol>
                <a:gridCol w="1354667">
                  <a:extLst>
                    <a:ext uri="{9D8B030D-6E8A-4147-A177-3AD203B41FA5}">
                      <a16:colId xmlns:a16="http://schemas.microsoft.com/office/drawing/2014/main" val="134102924"/>
                    </a:ext>
                  </a:extLst>
                </a:gridCol>
                <a:gridCol w="1354667">
                  <a:extLst>
                    <a:ext uri="{9D8B030D-6E8A-4147-A177-3AD203B41FA5}">
                      <a16:colId xmlns:a16="http://schemas.microsoft.com/office/drawing/2014/main" val="3457839053"/>
                    </a:ext>
                  </a:extLst>
                </a:gridCol>
              </a:tblGrid>
              <a:tr h="142240">
                <a:tc rowSpan="2">
                  <a:txBody>
                    <a:bodyPr/>
                    <a:lstStyle/>
                    <a:p>
                      <a:pPr algn="ct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tiên</a:t>
                      </a:r>
                      <a:r>
                        <a:rPr lang="en-US" sz="2800" dirty="0">
                          <a:latin typeface="Times New Roman" panose="02020603050405020304" pitchFamily="18" charset="0"/>
                          <a:cs typeface="Times New Roman" panose="02020603050405020304" pitchFamily="18" charset="0"/>
                        </a:rPr>
                        <a:t> 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8052324"/>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3666970"/>
                  </a:ext>
                </a:extLst>
              </a:tr>
            </a:tbl>
          </a:graphicData>
        </a:graphic>
      </p:graphicFrame>
      <p:graphicFrame>
        <p:nvGraphicFramePr>
          <p:cNvPr id="11" name="Table 10">
            <a:extLst>
              <a:ext uri="{FF2B5EF4-FFF2-40B4-BE49-F238E27FC236}">
                <a16:creationId xmlns:a16="http://schemas.microsoft.com/office/drawing/2014/main" id="{14CC027B-9C92-6CCE-2EAE-1FB29667B39E}"/>
              </a:ext>
            </a:extLst>
          </p:cNvPr>
          <p:cNvGraphicFramePr>
            <a:graphicFrameLocks noGrp="1"/>
          </p:cNvGraphicFramePr>
          <p:nvPr>
            <p:extLst>
              <p:ext uri="{D42A27DB-BD31-4B8C-83A1-F6EECF244321}">
                <p14:modId xmlns:p14="http://schemas.microsoft.com/office/powerpoint/2010/main" val="1701433769"/>
              </p:ext>
            </p:extLst>
          </p:nvPr>
        </p:nvGraphicFramePr>
        <p:xfrm>
          <a:off x="4869176" y="2548928"/>
          <a:ext cx="12237720" cy="1371600"/>
        </p:xfrm>
        <a:graphic>
          <a:graphicData uri="http://schemas.openxmlformats.org/drawingml/2006/table">
            <a:tbl>
              <a:tblPr firstRow="1" bandRow="1">
                <a:tableStyleId>{5C22544A-7EE6-4342-B048-85BDC9FD1C3A}</a:tableStyleId>
              </a:tblPr>
              <a:tblGrid>
                <a:gridCol w="1223772">
                  <a:extLst>
                    <a:ext uri="{9D8B030D-6E8A-4147-A177-3AD203B41FA5}">
                      <a16:colId xmlns:a16="http://schemas.microsoft.com/office/drawing/2014/main" val="2963139480"/>
                    </a:ext>
                  </a:extLst>
                </a:gridCol>
                <a:gridCol w="1223772">
                  <a:extLst>
                    <a:ext uri="{9D8B030D-6E8A-4147-A177-3AD203B41FA5}">
                      <a16:colId xmlns:a16="http://schemas.microsoft.com/office/drawing/2014/main" val="1016148623"/>
                    </a:ext>
                  </a:extLst>
                </a:gridCol>
                <a:gridCol w="1223772">
                  <a:extLst>
                    <a:ext uri="{9D8B030D-6E8A-4147-A177-3AD203B41FA5}">
                      <a16:colId xmlns:a16="http://schemas.microsoft.com/office/drawing/2014/main" val="200376230"/>
                    </a:ext>
                  </a:extLst>
                </a:gridCol>
                <a:gridCol w="1223772">
                  <a:extLst>
                    <a:ext uri="{9D8B030D-6E8A-4147-A177-3AD203B41FA5}">
                      <a16:colId xmlns:a16="http://schemas.microsoft.com/office/drawing/2014/main" val="2060532275"/>
                    </a:ext>
                  </a:extLst>
                </a:gridCol>
                <a:gridCol w="1223772">
                  <a:extLst>
                    <a:ext uri="{9D8B030D-6E8A-4147-A177-3AD203B41FA5}">
                      <a16:colId xmlns:a16="http://schemas.microsoft.com/office/drawing/2014/main" val="95783542"/>
                    </a:ext>
                  </a:extLst>
                </a:gridCol>
                <a:gridCol w="1223772">
                  <a:extLst>
                    <a:ext uri="{9D8B030D-6E8A-4147-A177-3AD203B41FA5}">
                      <a16:colId xmlns:a16="http://schemas.microsoft.com/office/drawing/2014/main" val="1645205019"/>
                    </a:ext>
                  </a:extLst>
                </a:gridCol>
                <a:gridCol w="1223772">
                  <a:extLst>
                    <a:ext uri="{9D8B030D-6E8A-4147-A177-3AD203B41FA5}">
                      <a16:colId xmlns:a16="http://schemas.microsoft.com/office/drawing/2014/main" val="2412498328"/>
                    </a:ext>
                  </a:extLst>
                </a:gridCol>
                <a:gridCol w="1223772">
                  <a:extLst>
                    <a:ext uri="{9D8B030D-6E8A-4147-A177-3AD203B41FA5}">
                      <a16:colId xmlns:a16="http://schemas.microsoft.com/office/drawing/2014/main" val="1928246159"/>
                    </a:ext>
                  </a:extLst>
                </a:gridCol>
                <a:gridCol w="1223772">
                  <a:extLst>
                    <a:ext uri="{9D8B030D-6E8A-4147-A177-3AD203B41FA5}">
                      <a16:colId xmlns:a16="http://schemas.microsoft.com/office/drawing/2014/main" val="3057129236"/>
                    </a:ext>
                  </a:extLst>
                </a:gridCol>
                <a:gridCol w="1223772">
                  <a:extLst>
                    <a:ext uri="{9D8B030D-6E8A-4147-A177-3AD203B41FA5}">
                      <a16:colId xmlns:a16="http://schemas.microsoft.com/office/drawing/2014/main" val="3457839053"/>
                    </a:ext>
                  </a:extLst>
                </a:gridCol>
              </a:tblGrid>
              <a:tr h="142240">
                <a:tc rowSpan="2">
                  <a:txBody>
                    <a:bodyPr/>
                    <a:lstStyle/>
                    <a:p>
                      <a:pPr algn="ct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tiên</a:t>
                      </a:r>
                      <a:r>
                        <a:rPr lang="en-US" sz="2800" dirty="0">
                          <a:latin typeface="Times New Roman" panose="02020603050405020304" pitchFamily="18" charset="0"/>
                          <a:cs typeface="Times New Roman" panose="02020603050405020304" pitchFamily="18" charset="0"/>
                        </a:rPr>
                        <a:t> 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8052324"/>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3666970"/>
                  </a:ext>
                </a:extLst>
              </a:tr>
            </a:tbl>
          </a:graphicData>
        </a:graphic>
      </p:graphicFrame>
      <p:pic>
        <p:nvPicPr>
          <p:cNvPr id="15" name="Picture 14">
            <a:extLst>
              <a:ext uri="{FF2B5EF4-FFF2-40B4-BE49-F238E27FC236}">
                <a16:creationId xmlns:a16="http://schemas.microsoft.com/office/drawing/2014/main" id="{AB3E1DD5-C9FB-306E-1C1A-EFF7C173B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0139" y="4260630"/>
            <a:ext cx="5630061" cy="3238952"/>
          </a:xfrm>
          <a:prstGeom prst="rect">
            <a:avLst/>
          </a:prstGeom>
        </p:spPr>
      </p:pic>
      <p:pic>
        <p:nvPicPr>
          <p:cNvPr id="16" name="Picture 15">
            <a:extLst>
              <a:ext uri="{FF2B5EF4-FFF2-40B4-BE49-F238E27FC236}">
                <a16:creationId xmlns:a16="http://schemas.microsoft.com/office/drawing/2014/main" id="{089B4902-3595-B7EC-4F8C-18536582D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922" y="4323507"/>
            <a:ext cx="5830114" cy="3153215"/>
          </a:xfrm>
          <a:prstGeom prst="rect">
            <a:avLst/>
          </a:prstGeom>
        </p:spPr>
      </p:pic>
    </p:spTree>
    <p:extLst>
      <p:ext uri="{BB962C8B-B14F-4D97-AF65-F5344CB8AC3E}">
        <p14:creationId xmlns:p14="http://schemas.microsoft.com/office/powerpoint/2010/main" val="68846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657B884C-829F-B05A-B486-772C14117978}"/>
              </a:ext>
            </a:extLst>
          </p:cNvPr>
          <p:cNvGraphicFramePr>
            <a:graphicFrameLocks noGrp="1"/>
          </p:cNvGraphicFramePr>
          <p:nvPr>
            <p:extLst>
              <p:ext uri="{D42A27DB-BD31-4B8C-83A1-F6EECF244321}">
                <p14:modId xmlns:p14="http://schemas.microsoft.com/office/powerpoint/2010/main" val="2937470014"/>
              </p:ext>
            </p:extLst>
          </p:nvPr>
        </p:nvGraphicFramePr>
        <p:xfrm>
          <a:off x="1280160" y="2606873"/>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1370489825"/>
                    </a:ext>
                  </a:extLst>
                </a:gridCol>
                <a:gridCol w="1644434">
                  <a:extLst>
                    <a:ext uri="{9D8B030D-6E8A-4147-A177-3AD203B41FA5}">
                      <a16:colId xmlns:a16="http://schemas.microsoft.com/office/drawing/2014/main" val="4111099372"/>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152751"/>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330121"/>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160904"/>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476928"/>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363845"/>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922003"/>
                  </a:ext>
                </a:extLst>
              </a:tr>
            </a:tbl>
          </a:graphicData>
        </a:graphic>
      </p:graphicFrame>
      <p:sp>
        <p:nvSpPr>
          <p:cNvPr id="9" name="TextBox 8">
            <a:extLst>
              <a:ext uri="{FF2B5EF4-FFF2-40B4-BE49-F238E27FC236}">
                <a16:creationId xmlns:a16="http://schemas.microsoft.com/office/drawing/2014/main" id="{B25557A0-7160-F4F1-A4CF-541D8AD6D83A}"/>
              </a:ext>
            </a:extLst>
          </p:cNvPr>
          <p:cNvSpPr txBox="1"/>
          <p:nvPr/>
        </p:nvSpPr>
        <p:spPr>
          <a:xfrm>
            <a:off x="1249680" y="504913"/>
            <a:ext cx="13837920" cy="584775"/>
          </a:xfrm>
          <a:prstGeom prst="rect">
            <a:avLst/>
          </a:prstGeom>
          <a:noFill/>
        </p:spPr>
        <p:txBody>
          <a:bodyPr wrap="square" rtlCol="0">
            <a:spAutoFit/>
          </a:bodyPr>
          <a:lstStyle/>
          <a:p>
            <a:r>
              <a:rPr lang="en-US" sz="3200" dirty="0" err="1">
                <a:solidFill>
                  <a:schemeClr val="bg1"/>
                </a:solidFill>
                <a:latin typeface="Times New Roman" panose="02020603050405020304" pitchFamily="18" charset="0"/>
                <a:cs typeface="Times New Roman" panose="02020603050405020304" pitchFamily="18" charset="0"/>
              </a:rPr>
              <a:t>Lấy</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cặp</a:t>
            </a:r>
            <a:r>
              <a:rPr lang="en-US" sz="3200" dirty="0">
                <a:solidFill>
                  <a:schemeClr val="bg1"/>
                </a:solidFill>
                <a:latin typeface="Times New Roman" panose="02020603050405020304" pitchFamily="18" charset="0"/>
                <a:cs typeface="Times New Roman" panose="02020603050405020304" pitchFamily="18" charset="0"/>
              </a:rPr>
              <a:t> (5,2) </a:t>
            </a:r>
            <a:r>
              <a:rPr lang="en-US" sz="3200" dirty="0" err="1">
                <a:solidFill>
                  <a:schemeClr val="bg1"/>
                </a:solidFill>
                <a:latin typeface="Times New Roman" panose="02020603050405020304" pitchFamily="18" charset="0"/>
                <a:cs typeface="Times New Roman" panose="02020603050405020304" pitchFamily="18" charset="0"/>
              </a:rPr>
              <a:t>từ</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hàng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đợi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vì</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trọng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số</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nhỏ</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nhất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Đặt</a:t>
            </a:r>
            <a:r>
              <a:rPr lang="en-US" sz="3200" dirty="0">
                <a:solidFill>
                  <a:schemeClr val="bg1"/>
                </a:solidFill>
                <a:latin typeface="Times New Roman" panose="02020603050405020304" pitchFamily="18" charset="0"/>
                <a:cs typeface="Times New Roman" panose="02020603050405020304" pitchFamily="18" charset="0"/>
              </a:rPr>
              <a:t> visited[5]=true. </a:t>
            </a:r>
          </a:p>
        </p:txBody>
      </p:sp>
      <p:graphicFrame>
        <p:nvGraphicFramePr>
          <p:cNvPr id="2" name="Table 1">
            <a:extLst>
              <a:ext uri="{FF2B5EF4-FFF2-40B4-BE49-F238E27FC236}">
                <a16:creationId xmlns:a16="http://schemas.microsoft.com/office/drawing/2014/main" id="{801FD16E-7DF6-4573-839F-F229B4D20BC3}"/>
              </a:ext>
            </a:extLst>
          </p:cNvPr>
          <p:cNvGraphicFramePr>
            <a:graphicFrameLocks noGrp="1"/>
          </p:cNvGraphicFramePr>
          <p:nvPr>
            <p:extLst>
              <p:ext uri="{D42A27DB-BD31-4B8C-83A1-F6EECF244321}">
                <p14:modId xmlns:p14="http://schemas.microsoft.com/office/powerpoint/2010/main" val="371555104"/>
              </p:ext>
            </p:extLst>
          </p:nvPr>
        </p:nvGraphicFramePr>
        <p:xfrm>
          <a:off x="1295400" y="2628900"/>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1370489825"/>
                    </a:ext>
                  </a:extLst>
                </a:gridCol>
                <a:gridCol w="1644434">
                  <a:extLst>
                    <a:ext uri="{9D8B030D-6E8A-4147-A177-3AD203B41FA5}">
                      <a16:colId xmlns:a16="http://schemas.microsoft.com/office/drawing/2014/main" val="4111099372"/>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152751"/>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330121"/>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160904"/>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476928"/>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363845"/>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922003"/>
                  </a:ext>
                </a:extLst>
              </a:tr>
            </a:tbl>
          </a:graphicData>
        </a:graphic>
      </p:graphicFrame>
      <p:sp>
        <p:nvSpPr>
          <p:cNvPr id="3" name="TextBox 2">
            <a:extLst>
              <a:ext uri="{FF2B5EF4-FFF2-40B4-BE49-F238E27FC236}">
                <a16:creationId xmlns:a16="http://schemas.microsoft.com/office/drawing/2014/main" id="{B820BE77-E56A-634D-A46A-CC7F16E5292E}"/>
              </a:ext>
            </a:extLst>
          </p:cNvPr>
          <p:cNvSpPr txBox="1"/>
          <p:nvPr/>
        </p:nvSpPr>
        <p:spPr>
          <a:xfrm>
            <a:off x="1249680" y="1218869"/>
            <a:ext cx="15560040" cy="1077218"/>
          </a:xfrm>
          <a:prstGeom prst="rect">
            <a:avLst/>
          </a:prstGeom>
          <a:noFill/>
        </p:spPr>
        <p:txBody>
          <a:bodyPr wrap="square" rtlCol="0">
            <a:spAutoFit/>
          </a:bodyPr>
          <a:lstStyle/>
          <a:p>
            <a:r>
              <a:rPr lang="en-US" sz="3200" dirty="0" err="1">
                <a:solidFill>
                  <a:schemeClr val="bg1"/>
                </a:solidFill>
                <a:latin typeface="Times New Roman" panose="02020603050405020304" pitchFamily="18" charset="0"/>
                <a:cs typeface="Times New Roman" panose="02020603050405020304" pitchFamily="18" charset="0"/>
              </a:rPr>
              <a:t>Đỉnh</a:t>
            </a:r>
            <a:r>
              <a:rPr lang="en-US" sz="3200" dirty="0">
                <a:solidFill>
                  <a:schemeClr val="bg1"/>
                </a:solidFill>
                <a:latin typeface="Times New Roman" panose="02020603050405020304" pitchFamily="18" charset="0"/>
                <a:cs typeface="Times New Roman" panose="02020603050405020304" pitchFamily="18" charset="0"/>
              </a:rPr>
              <a:t> 5 </a:t>
            </a:r>
            <a:r>
              <a:rPr lang="en-US" sz="3200" dirty="0" err="1">
                <a:solidFill>
                  <a:schemeClr val="bg1"/>
                </a:solidFill>
                <a:latin typeface="Times New Roman" panose="02020603050405020304" pitchFamily="18" charset="0"/>
                <a:cs typeface="Times New Roman" panose="02020603050405020304" pitchFamily="18" charset="0"/>
              </a:rPr>
              <a:t>kề</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với</a:t>
            </a:r>
            <a:r>
              <a:rPr lang="en-US" sz="3200" dirty="0">
                <a:solidFill>
                  <a:schemeClr val="bg1"/>
                </a:solidFill>
                <a:latin typeface="Times New Roman" panose="02020603050405020304" pitchFamily="18" charset="0"/>
                <a:cs typeface="Times New Roman" panose="02020603050405020304" pitchFamily="18" charset="0"/>
              </a:rPr>
              <a:t> 2,3 </a:t>
            </a:r>
            <a:r>
              <a:rPr lang="en-US" sz="3200" dirty="0" err="1">
                <a:solidFill>
                  <a:schemeClr val="bg1"/>
                </a:solidFill>
                <a:latin typeface="Times New Roman" panose="02020603050405020304" pitchFamily="18" charset="0"/>
                <a:cs typeface="Times New Roman" panose="02020603050405020304" pitchFamily="18" charset="0"/>
              </a:rPr>
              <a:t>và</a:t>
            </a:r>
            <a:r>
              <a:rPr lang="en-US" sz="3200" dirty="0">
                <a:solidFill>
                  <a:schemeClr val="bg1"/>
                </a:solidFill>
                <a:latin typeface="Times New Roman" panose="02020603050405020304" pitchFamily="18" charset="0"/>
                <a:cs typeface="Times New Roman" panose="02020603050405020304" pitchFamily="18" charset="0"/>
              </a:rPr>
              <a:t> 6, </a:t>
            </a:r>
            <a:r>
              <a:rPr lang="en-US" sz="3200" dirty="0" err="1">
                <a:solidFill>
                  <a:schemeClr val="bg1"/>
                </a:solidFill>
                <a:latin typeface="Times New Roman" panose="02020603050405020304" pitchFamily="18" charset="0"/>
                <a:cs typeface="Times New Roman" panose="02020603050405020304" pitchFamily="18" charset="0"/>
              </a:rPr>
              <a:t>đỉnh</a:t>
            </a:r>
            <a:r>
              <a:rPr lang="en-US" sz="3200" dirty="0">
                <a:solidFill>
                  <a:schemeClr val="bg1"/>
                </a:solidFill>
                <a:latin typeface="Times New Roman" panose="02020603050405020304" pitchFamily="18" charset="0"/>
                <a:cs typeface="Times New Roman" panose="02020603050405020304" pitchFamily="18" charset="0"/>
              </a:rPr>
              <a:t> 2 </a:t>
            </a:r>
            <a:r>
              <a:rPr lang="en-US" sz="3200" dirty="0" err="1">
                <a:solidFill>
                  <a:schemeClr val="bg1"/>
                </a:solidFill>
                <a:latin typeface="Times New Roman" panose="02020603050405020304" pitchFamily="18" charset="0"/>
                <a:cs typeface="Times New Roman" panose="02020603050405020304" pitchFamily="18" charset="0"/>
              </a:rPr>
              <a:t>và</a:t>
            </a:r>
            <a:r>
              <a:rPr lang="en-US" sz="3200" dirty="0">
                <a:solidFill>
                  <a:schemeClr val="bg1"/>
                </a:solidFill>
                <a:latin typeface="Times New Roman" panose="02020603050405020304" pitchFamily="18" charset="0"/>
                <a:cs typeface="Times New Roman" panose="02020603050405020304" pitchFamily="18" charset="0"/>
              </a:rPr>
              <a:t> 3 </a:t>
            </a:r>
            <a:r>
              <a:rPr lang="en-US" sz="3200" dirty="0" err="1">
                <a:solidFill>
                  <a:schemeClr val="bg1"/>
                </a:solidFill>
                <a:latin typeface="Times New Roman" panose="02020603050405020304" pitchFamily="18" charset="0"/>
                <a:cs typeface="Times New Roman" panose="02020603050405020304" pitchFamily="18" charset="0"/>
              </a:rPr>
              <a:t>đã</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được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xét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đỉnh</a:t>
            </a:r>
            <a:r>
              <a:rPr lang="en-US" sz="3200" dirty="0">
                <a:solidFill>
                  <a:schemeClr val="bg1"/>
                </a:solidFill>
                <a:latin typeface="Times New Roman" panose="02020603050405020304" pitchFamily="18" charset="0"/>
                <a:cs typeface="Times New Roman" panose="02020603050405020304" pitchFamily="18" charset="0"/>
              </a:rPr>
              <a:t> 6 </a:t>
            </a:r>
            <a:r>
              <a:rPr lang="en-US" sz="3200" dirty="0" err="1">
                <a:solidFill>
                  <a:schemeClr val="bg1"/>
                </a:solidFill>
                <a:latin typeface="Times New Roman" panose="02020603050405020304" pitchFamily="18" charset="0"/>
                <a:cs typeface="Times New Roman" panose="02020603050405020304" pitchFamily="18" charset="0"/>
              </a:rPr>
              <a:t>chưa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được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xét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nên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cặp</a:t>
            </a:r>
            <a:r>
              <a:rPr lang="en-US" sz="3200" dirty="0">
                <a:solidFill>
                  <a:schemeClr val="bg1"/>
                </a:solidFill>
                <a:latin typeface="Times New Roman" panose="02020603050405020304" pitchFamily="18" charset="0"/>
                <a:cs typeface="Times New Roman" panose="02020603050405020304" pitchFamily="18" charset="0"/>
              </a:rPr>
              <a:t> {6,8} </a:t>
            </a:r>
            <a:r>
              <a:rPr lang="en-US" sz="3200" dirty="0" err="1">
                <a:solidFill>
                  <a:schemeClr val="bg1"/>
                </a:solidFill>
                <a:latin typeface="Times New Roman" panose="02020603050405020304" pitchFamily="18" charset="0"/>
                <a:cs typeface="Times New Roman" panose="02020603050405020304" pitchFamily="18" charset="0"/>
              </a:rPr>
              <a:t>sẽ</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được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thêm</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vào</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hàng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đợi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ưu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tiên</a:t>
            </a:r>
            <a:r>
              <a:rPr lang="en-US" sz="3200" dirty="0">
                <a:solidFill>
                  <a:schemeClr val="bg1"/>
                </a:solidFill>
                <a:latin typeface="Times New Roman" panose="02020603050405020304" pitchFamily="18" charset="0"/>
                <a:cs typeface="Times New Roman" panose="02020603050405020304" pitchFamily="18" charset="0"/>
              </a:rPr>
              <a:t> Q </a:t>
            </a:r>
            <a:r>
              <a:rPr lang="en-US" sz="3200" dirty="0" err="1">
                <a:solidFill>
                  <a:schemeClr val="bg1"/>
                </a:solidFill>
                <a:latin typeface="Times New Roman" panose="02020603050405020304" pitchFamily="18" charset="0"/>
                <a:cs typeface="Times New Roman" panose="02020603050405020304" pitchFamily="18" charset="0"/>
              </a:rPr>
              <a:t>với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trọng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số</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tăng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dần</a:t>
            </a:r>
            <a:r>
              <a:rPr lang="en-US" sz="3200" dirty="0">
                <a:solidFill>
                  <a:schemeClr val="bg1"/>
                </a:solidFill>
                <a:latin typeface="Times New Roman" panose="02020603050405020304" pitchFamily="18" charset="0"/>
                <a:cs typeface="Times New Roman" panose="02020603050405020304" pitchFamily="18" charset="0"/>
              </a:rPr>
              <a:t>.</a:t>
            </a:r>
          </a:p>
        </p:txBody>
      </p:sp>
      <p:graphicFrame>
        <p:nvGraphicFramePr>
          <p:cNvPr id="5" name="Table 4">
            <a:extLst>
              <a:ext uri="{FF2B5EF4-FFF2-40B4-BE49-F238E27FC236}">
                <a16:creationId xmlns:a16="http://schemas.microsoft.com/office/drawing/2014/main" id="{85651AE5-1FA4-FB43-3FD0-7A9CB4EADC7F}"/>
              </a:ext>
            </a:extLst>
          </p:cNvPr>
          <p:cNvGraphicFramePr>
            <a:graphicFrameLocks noGrp="1"/>
          </p:cNvGraphicFramePr>
          <p:nvPr>
            <p:extLst>
              <p:ext uri="{D42A27DB-BD31-4B8C-83A1-F6EECF244321}">
                <p14:modId xmlns:p14="http://schemas.microsoft.com/office/powerpoint/2010/main" val="932642030"/>
              </p:ext>
            </p:extLst>
          </p:nvPr>
        </p:nvGraphicFramePr>
        <p:xfrm>
          <a:off x="1280160" y="2606873"/>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798383193"/>
                    </a:ext>
                  </a:extLst>
                </a:gridCol>
                <a:gridCol w="1644434">
                  <a:extLst>
                    <a:ext uri="{9D8B030D-6E8A-4147-A177-3AD203B41FA5}">
                      <a16:colId xmlns:a16="http://schemas.microsoft.com/office/drawing/2014/main" val="680330260"/>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7732355"/>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567344"/>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572887"/>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8553293"/>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6586896"/>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6800051"/>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535938"/>
                  </a:ext>
                </a:extLst>
              </a:tr>
            </a:tbl>
          </a:graphicData>
        </a:graphic>
      </p:graphicFrame>
      <p:graphicFrame>
        <p:nvGraphicFramePr>
          <p:cNvPr id="11" name="Table 10">
            <a:extLst>
              <a:ext uri="{FF2B5EF4-FFF2-40B4-BE49-F238E27FC236}">
                <a16:creationId xmlns:a16="http://schemas.microsoft.com/office/drawing/2014/main" id="{C857752C-8AC4-BA94-E7A6-108145ABBF77}"/>
              </a:ext>
            </a:extLst>
          </p:cNvPr>
          <p:cNvGraphicFramePr>
            <a:graphicFrameLocks noGrp="1"/>
          </p:cNvGraphicFramePr>
          <p:nvPr>
            <p:extLst>
              <p:ext uri="{D42A27DB-BD31-4B8C-83A1-F6EECF244321}">
                <p14:modId xmlns:p14="http://schemas.microsoft.com/office/powerpoint/2010/main" val="1984088959"/>
              </p:ext>
            </p:extLst>
          </p:nvPr>
        </p:nvGraphicFramePr>
        <p:xfrm>
          <a:off x="1295400" y="2606873"/>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1283965774"/>
                    </a:ext>
                  </a:extLst>
                </a:gridCol>
                <a:gridCol w="1644434">
                  <a:extLst>
                    <a:ext uri="{9D8B030D-6E8A-4147-A177-3AD203B41FA5}">
                      <a16:colId xmlns:a16="http://schemas.microsoft.com/office/drawing/2014/main" val="2903763195"/>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3678277"/>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2503393"/>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8978913"/>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4831034"/>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3752593"/>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2158845"/>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3470713"/>
                  </a:ext>
                </a:extLst>
              </a:tr>
            </a:tbl>
          </a:graphicData>
        </a:graphic>
      </p:graphicFrame>
      <p:graphicFrame>
        <p:nvGraphicFramePr>
          <p:cNvPr id="16" name="Table 15">
            <a:extLst>
              <a:ext uri="{FF2B5EF4-FFF2-40B4-BE49-F238E27FC236}">
                <a16:creationId xmlns:a16="http://schemas.microsoft.com/office/drawing/2014/main" id="{15C25CB0-9BE7-BBAE-42DA-994A98654203}"/>
              </a:ext>
            </a:extLst>
          </p:cNvPr>
          <p:cNvGraphicFramePr>
            <a:graphicFrameLocks noGrp="1"/>
          </p:cNvGraphicFramePr>
          <p:nvPr>
            <p:extLst>
              <p:ext uri="{D42A27DB-BD31-4B8C-83A1-F6EECF244321}">
                <p14:modId xmlns:p14="http://schemas.microsoft.com/office/powerpoint/2010/main" val="3742277238"/>
              </p:ext>
            </p:extLst>
          </p:nvPr>
        </p:nvGraphicFramePr>
        <p:xfrm>
          <a:off x="5562600" y="2606873"/>
          <a:ext cx="12237720" cy="1371600"/>
        </p:xfrm>
        <a:graphic>
          <a:graphicData uri="http://schemas.openxmlformats.org/drawingml/2006/table">
            <a:tbl>
              <a:tblPr firstRow="1" bandRow="1">
                <a:tableStyleId>{5C22544A-7EE6-4342-B048-85BDC9FD1C3A}</a:tableStyleId>
              </a:tblPr>
              <a:tblGrid>
                <a:gridCol w="1223772">
                  <a:extLst>
                    <a:ext uri="{9D8B030D-6E8A-4147-A177-3AD203B41FA5}">
                      <a16:colId xmlns:a16="http://schemas.microsoft.com/office/drawing/2014/main" val="3497537535"/>
                    </a:ext>
                  </a:extLst>
                </a:gridCol>
                <a:gridCol w="1223772">
                  <a:extLst>
                    <a:ext uri="{9D8B030D-6E8A-4147-A177-3AD203B41FA5}">
                      <a16:colId xmlns:a16="http://schemas.microsoft.com/office/drawing/2014/main" val="1362599047"/>
                    </a:ext>
                  </a:extLst>
                </a:gridCol>
                <a:gridCol w="1223772">
                  <a:extLst>
                    <a:ext uri="{9D8B030D-6E8A-4147-A177-3AD203B41FA5}">
                      <a16:colId xmlns:a16="http://schemas.microsoft.com/office/drawing/2014/main" val="123568953"/>
                    </a:ext>
                  </a:extLst>
                </a:gridCol>
                <a:gridCol w="1223772">
                  <a:extLst>
                    <a:ext uri="{9D8B030D-6E8A-4147-A177-3AD203B41FA5}">
                      <a16:colId xmlns:a16="http://schemas.microsoft.com/office/drawing/2014/main" val="2490821618"/>
                    </a:ext>
                  </a:extLst>
                </a:gridCol>
                <a:gridCol w="1223772">
                  <a:extLst>
                    <a:ext uri="{9D8B030D-6E8A-4147-A177-3AD203B41FA5}">
                      <a16:colId xmlns:a16="http://schemas.microsoft.com/office/drawing/2014/main" val="4249287564"/>
                    </a:ext>
                  </a:extLst>
                </a:gridCol>
                <a:gridCol w="1223772">
                  <a:extLst>
                    <a:ext uri="{9D8B030D-6E8A-4147-A177-3AD203B41FA5}">
                      <a16:colId xmlns:a16="http://schemas.microsoft.com/office/drawing/2014/main" val="4069391673"/>
                    </a:ext>
                  </a:extLst>
                </a:gridCol>
                <a:gridCol w="1223772">
                  <a:extLst>
                    <a:ext uri="{9D8B030D-6E8A-4147-A177-3AD203B41FA5}">
                      <a16:colId xmlns:a16="http://schemas.microsoft.com/office/drawing/2014/main" val="2388474247"/>
                    </a:ext>
                  </a:extLst>
                </a:gridCol>
                <a:gridCol w="1223772">
                  <a:extLst>
                    <a:ext uri="{9D8B030D-6E8A-4147-A177-3AD203B41FA5}">
                      <a16:colId xmlns:a16="http://schemas.microsoft.com/office/drawing/2014/main" val="1134953751"/>
                    </a:ext>
                  </a:extLst>
                </a:gridCol>
                <a:gridCol w="1223772">
                  <a:extLst>
                    <a:ext uri="{9D8B030D-6E8A-4147-A177-3AD203B41FA5}">
                      <a16:colId xmlns:a16="http://schemas.microsoft.com/office/drawing/2014/main" val="3403016347"/>
                    </a:ext>
                  </a:extLst>
                </a:gridCol>
                <a:gridCol w="1223772">
                  <a:extLst>
                    <a:ext uri="{9D8B030D-6E8A-4147-A177-3AD203B41FA5}">
                      <a16:colId xmlns:a16="http://schemas.microsoft.com/office/drawing/2014/main" val="3207400133"/>
                    </a:ext>
                  </a:extLst>
                </a:gridCol>
              </a:tblGrid>
              <a:tr h="142240">
                <a:tc rowSpan="2">
                  <a:txBody>
                    <a:bodyPr/>
                    <a:lstStyle/>
                    <a:p>
                      <a:pPr algn="ct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tiên</a:t>
                      </a:r>
                      <a:r>
                        <a:rPr lang="en-US" sz="2800" dirty="0">
                          <a:latin typeface="Times New Roman" panose="02020603050405020304" pitchFamily="18" charset="0"/>
                          <a:cs typeface="Times New Roman" panose="02020603050405020304" pitchFamily="18" charset="0"/>
                        </a:rPr>
                        <a:t> 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960412"/>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1141842"/>
                  </a:ext>
                </a:extLst>
              </a:tr>
            </a:tbl>
          </a:graphicData>
        </a:graphic>
      </p:graphicFrame>
      <p:graphicFrame>
        <p:nvGraphicFramePr>
          <p:cNvPr id="17" name="Table 16">
            <a:extLst>
              <a:ext uri="{FF2B5EF4-FFF2-40B4-BE49-F238E27FC236}">
                <a16:creationId xmlns:a16="http://schemas.microsoft.com/office/drawing/2014/main" id="{967B0709-ED7C-DA4F-C097-4AC6EFB28F3D}"/>
              </a:ext>
            </a:extLst>
          </p:cNvPr>
          <p:cNvGraphicFramePr>
            <a:graphicFrameLocks noGrp="1"/>
          </p:cNvGraphicFramePr>
          <p:nvPr>
            <p:extLst>
              <p:ext uri="{D42A27DB-BD31-4B8C-83A1-F6EECF244321}">
                <p14:modId xmlns:p14="http://schemas.microsoft.com/office/powerpoint/2010/main" val="194354436"/>
              </p:ext>
            </p:extLst>
          </p:nvPr>
        </p:nvGraphicFramePr>
        <p:xfrm>
          <a:off x="5547360" y="2618887"/>
          <a:ext cx="12237720" cy="1371600"/>
        </p:xfrm>
        <a:graphic>
          <a:graphicData uri="http://schemas.openxmlformats.org/drawingml/2006/table">
            <a:tbl>
              <a:tblPr firstRow="1" bandRow="1">
                <a:tableStyleId>{5C22544A-7EE6-4342-B048-85BDC9FD1C3A}</a:tableStyleId>
              </a:tblPr>
              <a:tblGrid>
                <a:gridCol w="1223772">
                  <a:extLst>
                    <a:ext uri="{9D8B030D-6E8A-4147-A177-3AD203B41FA5}">
                      <a16:colId xmlns:a16="http://schemas.microsoft.com/office/drawing/2014/main" val="3498125049"/>
                    </a:ext>
                  </a:extLst>
                </a:gridCol>
                <a:gridCol w="1223772">
                  <a:extLst>
                    <a:ext uri="{9D8B030D-6E8A-4147-A177-3AD203B41FA5}">
                      <a16:colId xmlns:a16="http://schemas.microsoft.com/office/drawing/2014/main" val="222308176"/>
                    </a:ext>
                  </a:extLst>
                </a:gridCol>
                <a:gridCol w="1223772">
                  <a:extLst>
                    <a:ext uri="{9D8B030D-6E8A-4147-A177-3AD203B41FA5}">
                      <a16:colId xmlns:a16="http://schemas.microsoft.com/office/drawing/2014/main" val="3658351843"/>
                    </a:ext>
                  </a:extLst>
                </a:gridCol>
                <a:gridCol w="1223772">
                  <a:extLst>
                    <a:ext uri="{9D8B030D-6E8A-4147-A177-3AD203B41FA5}">
                      <a16:colId xmlns:a16="http://schemas.microsoft.com/office/drawing/2014/main" val="2005889789"/>
                    </a:ext>
                  </a:extLst>
                </a:gridCol>
                <a:gridCol w="1223772">
                  <a:extLst>
                    <a:ext uri="{9D8B030D-6E8A-4147-A177-3AD203B41FA5}">
                      <a16:colId xmlns:a16="http://schemas.microsoft.com/office/drawing/2014/main" val="416421096"/>
                    </a:ext>
                  </a:extLst>
                </a:gridCol>
                <a:gridCol w="1223772">
                  <a:extLst>
                    <a:ext uri="{9D8B030D-6E8A-4147-A177-3AD203B41FA5}">
                      <a16:colId xmlns:a16="http://schemas.microsoft.com/office/drawing/2014/main" val="2172600441"/>
                    </a:ext>
                  </a:extLst>
                </a:gridCol>
                <a:gridCol w="1223772">
                  <a:extLst>
                    <a:ext uri="{9D8B030D-6E8A-4147-A177-3AD203B41FA5}">
                      <a16:colId xmlns:a16="http://schemas.microsoft.com/office/drawing/2014/main" val="3917157711"/>
                    </a:ext>
                  </a:extLst>
                </a:gridCol>
                <a:gridCol w="1223772">
                  <a:extLst>
                    <a:ext uri="{9D8B030D-6E8A-4147-A177-3AD203B41FA5}">
                      <a16:colId xmlns:a16="http://schemas.microsoft.com/office/drawing/2014/main" val="3904201785"/>
                    </a:ext>
                  </a:extLst>
                </a:gridCol>
                <a:gridCol w="1223772">
                  <a:extLst>
                    <a:ext uri="{9D8B030D-6E8A-4147-A177-3AD203B41FA5}">
                      <a16:colId xmlns:a16="http://schemas.microsoft.com/office/drawing/2014/main" val="2148209450"/>
                    </a:ext>
                  </a:extLst>
                </a:gridCol>
                <a:gridCol w="1223772">
                  <a:extLst>
                    <a:ext uri="{9D8B030D-6E8A-4147-A177-3AD203B41FA5}">
                      <a16:colId xmlns:a16="http://schemas.microsoft.com/office/drawing/2014/main" val="3108291613"/>
                    </a:ext>
                  </a:extLst>
                </a:gridCol>
              </a:tblGrid>
              <a:tr h="0">
                <a:tc rowSpan="2">
                  <a:txBody>
                    <a:bodyPr/>
                    <a:lstStyle/>
                    <a:p>
                      <a:pPr algn="ct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tiên</a:t>
                      </a:r>
                      <a:r>
                        <a:rPr lang="en-US" sz="2800" dirty="0">
                          <a:latin typeface="Times New Roman" panose="02020603050405020304" pitchFamily="18" charset="0"/>
                          <a:cs typeface="Times New Roman" panose="02020603050405020304" pitchFamily="18" charset="0"/>
                        </a:rPr>
                        <a:t> 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0492179"/>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7194873"/>
                  </a:ext>
                </a:extLst>
              </a:tr>
            </a:tbl>
          </a:graphicData>
        </a:graphic>
      </p:graphicFrame>
      <p:graphicFrame>
        <p:nvGraphicFramePr>
          <p:cNvPr id="18" name="Table 17">
            <a:extLst>
              <a:ext uri="{FF2B5EF4-FFF2-40B4-BE49-F238E27FC236}">
                <a16:creationId xmlns:a16="http://schemas.microsoft.com/office/drawing/2014/main" id="{C1B132CC-DDF8-0F0D-8E3A-A791280F63D1}"/>
              </a:ext>
            </a:extLst>
          </p:cNvPr>
          <p:cNvGraphicFramePr>
            <a:graphicFrameLocks noGrp="1"/>
          </p:cNvGraphicFramePr>
          <p:nvPr>
            <p:extLst>
              <p:ext uri="{D42A27DB-BD31-4B8C-83A1-F6EECF244321}">
                <p14:modId xmlns:p14="http://schemas.microsoft.com/office/powerpoint/2010/main" val="2303806490"/>
              </p:ext>
            </p:extLst>
          </p:nvPr>
        </p:nvGraphicFramePr>
        <p:xfrm>
          <a:off x="5562600" y="2628900"/>
          <a:ext cx="12237720" cy="1371600"/>
        </p:xfrm>
        <a:graphic>
          <a:graphicData uri="http://schemas.openxmlformats.org/drawingml/2006/table">
            <a:tbl>
              <a:tblPr firstRow="1" bandRow="1">
                <a:tableStyleId>{5C22544A-7EE6-4342-B048-85BDC9FD1C3A}</a:tableStyleId>
              </a:tblPr>
              <a:tblGrid>
                <a:gridCol w="1223772">
                  <a:extLst>
                    <a:ext uri="{9D8B030D-6E8A-4147-A177-3AD203B41FA5}">
                      <a16:colId xmlns:a16="http://schemas.microsoft.com/office/drawing/2014/main" val="3498125049"/>
                    </a:ext>
                  </a:extLst>
                </a:gridCol>
                <a:gridCol w="1223772">
                  <a:extLst>
                    <a:ext uri="{9D8B030D-6E8A-4147-A177-3AD203B41FA5}">
                      <a16:colId xmlns:a16="http://schemas.microsoft.com/office/drawing/2014/main" val="222308176"/>
                    </a:ext>
                  </a:extLst>
                </a:gridCol>
                <a:gridCol w="1223772">
                  <a:extLst>
                    <a:ext uri="{9D8B030D-6E8A-4147-A177-3AD203B41FA5}">
                      <a16:colId xmlns:a16="http://schemas.microsoft.com/office/drawing/2014/main" val="3658351843"/>
                    </a:ext>
                  </a:extLst>
                </a:gridCol>
                <a:gridCol w="1223772">
                  <a:extLst>
                    <a:ext uri="{9D8B030D-6E8A-4147-A177-3AD203B41FA5}">
                      <a16:colId xmlns:a16="http://schemas.microsoft.com/office/drawing/2014/main" val="2005889789"/>
                    </a:ext>
                  </a:extLst>
                </a:gridCol>
                <a:gridCol w="1223772">
                  <a:extLst>
                    <a:ext uri="{9D8B030D-6E8A-4147-A177-3AD203B41FA5}">
                      <a16:colId xmlns:a16="http://schemas.microsoft.com/office/drawing/2014/main" val="416421096"/>
                    </a:ext>
                  </a:extLst>
                </a:gridCol>
                <a:gridCol w="1223772">
                  <a:extLst>
                    <a:ext uri="{9D8B030D-6E8A-4147-A177-3AD203B41FA5}">
                      <a16:colId xmlns:a16="http://schemas.microsoft.com/office/drawing/2014/main" val="2172600441"/>
                    </a:ext>
                  </a:extLst>
                </a:gridCol>
                <a:gridCol w="1223772">
                  <a:extLst>
                    <a:ext uri="{9D8B030D-6E8A-4147-A177-3AD203B41FA5}">
                      <a16:colId xmlns:a16="http://schemas.microsoft.com/office/drawing/2014/main" val="3917157711"/>
                    </a:ext>
                  </a:extLst>
                </a:gridCol>
                <a:gridCol w="1223772">
                  <a:extLst>
                    <a:ext uri="{9D8B030D-6E8A-4147-A177-3AD203B41FA5}">
                      <a16:colId xmlns:a16="http://schemas.microsoft.com/office/drawing/2014/main" val="3904201785"/>
                    </a:ext>
                  </a:extLst>
                </a:gridCol>
                <a:gridCol w="1223772">
                  <a:extLst>
                    <a:ext uri="{9D8B030D-6E8A-4147-A177-3AD203B41FA5}">
                      <a16:colId xmlns:a16="http://schemas.microsoft.com/office/drawing/2014/main" val="2148209450"/>
                    </a:ext>
                  </a:extLst>
                </a:gridCol>
                <a:gridCol w="1223772">
                  <a:extLst>
                    <a:ext uri="{9D8B030D-6E8A-4147-A177-3AD203B41FA5}">
                      <a16:colId xmlns:a16="http://schemas.microsoft.com/office/drawing/2014/main" val="3994735465"/>
                    </a:ext>
                  </a:extLst>
                </a:gridCol>
              </a:tblGrid>
              <a:tr h="142240">
                <a:tc rowSpan="2">
                  <a:txBody>
                    <a:bodyPr/>
                    <a:lstStyle/>
                    <a:p>
                      <a:pPr algn="ct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tiên</a:t>
                      </a:r>
                      <a:r>
                        <a:rPr lang="en-US" sz="2800" dirty="0">
                          <a:latin typeface="Times New Roman" panose="02020603050405020304" pitchFamily="18" charset="0"/>
                          <a:cs typeface="Times New Roman" panose="02020603050405020304" pitchFamily="18" charset="0"/>
                        </a:rPr>
                        <a:t> 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0492179"/>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7194873"/>
                  </a:ext>
                </a:extLst>
              </a:tr>
            </a:tbl>
          </a:graphicData>
        </a:graphic>
      </p:graphicFrame>
      <p:pic>
        <p:nvPicPr>
          <p:cNvPr id="20" name="Picture 19">
            <a:extLst>
              <a:ext uri="{FF2B5EF4-FFF2-40B4-BE49-F238E27FC236}">
                <a16:creationId xmlns:a16="http://schemas.microsoft.com/office/drawing/2014/main" id="{4E905689-F074-93D1-71D8-E6494E9E8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6220" y="4398012"/>
            <a:ext cx="5753903" cy="3191320"/>
          </a:xfrm>
          <a:prstGeom prst="rect">
            <a:avLst/>
          </a:prstGeom>
        </p:spPr>
      </p:pic>
      <p:pic>
        <p:nvPicPr>
          <p:cNvPr id="21" name="Picture 20">
            <a:extLst>
              <a:ext uri="{FF2B5EF4-FFF2-40B4-BE49-F238E27FC236}">
                <a16:creationId xmlns:a16="http://schemas.microsoft.com/office/drawing/2014/main" id="{2BC9114A-99D0-99B1-B65A-8ABB8608B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4398012"/>
            <a:ext cx="5630061" cy="3238952"/>
          </a:xfrm>
          <a:prstGeom prst="rect">
            <a:avLst/>
          </a:prstGeom>
        </p:spPr>
      </p:pic>
    </p:spTree>
    <p:extLst>
      <p:ext uri="{BB962C8B-B14F-4D97-AF65-F5344CB8AC3E}">
        <p14:creationId xmlns:p14="http://schemas.microsoft.com/office/powerpoint/2010/main" val="363321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147D472F-17A8-A2A4-3D40-31D402E08F8A}"/>
              </a:ext>
            </a:extLst>
          </p:cNvPr>
          <p:cNvGraphicFramePr>
            <a:graphicFrameLocks noGrp="1"/>
          </p:cNvGraphicFramePr>
          <p:nvPr>
            <p:extLst>
              <p:ext uri="{D42A27DB-BD31-4B8C-83A1-F6EECF244321}">
                <p14:modId xmlns:p14="http://schemas.microsoft.com/office/powerpoint/2010/main" val="1621392256"/>
              </p:ext>
            </p:extLst>
          </p:nvPr>
        </p:nvGraphicFramePr>
        <p:xfrm>
          <a:off x="5105400" y="2802722"/>
          <a:ext cx="12237720" cy="1371600"/>
        </p:xfrm>
        <a:graphic>
          <a:graphicData uri="http://schemas.openxmlformats.org/drawingml/2006/table">
            <a:tbl>
              <a:tblPr firstRow="1" bandRow="1">
                <a:tableStyleId>{5C22544A-7EE6-4342-B048-85BDC9FD1C3A}</a:tableStyleId>
              </a:tblPr>
              <a:tblGrid>
                <a:gridCol w="1223772">
                  <a:extLst>
                    <a:ext uri="{9D8B030D-6E8A-4147-A177-3AD203B41FA5}">
                      <a16:colId xmlns:a16="http://schemas.microsoft.com/office/drawing/2014/main" val="1788608657"/>
                    </a:ext>
                  </a:extLst>
                </a:gridCol>
                <a:gridCol w="1223772">
                  <a:extLst>
                    <a:ext uri="{9D8B030D-6E8A-4147-A177-3AD203B41FA5}">
                      <a16:colId xmlns:a16="http://schemas.microsoft.com/office/drawing/2014/main" val="2605888428"/>
                    </a:ext>
                  </a:extLst>
                </a:gridCol>
                <a:gridCol w="1223772">
                  <a:extLst>
                    <a:ext uri="{9D8B030D-6E8A-4147-A177-3AD203B41FA5}">
                      <a16:colId xmlns:a16="http://schemas.microsoft.com/office/drawing/2014/main" val="2610025765"/>
                    </a:ext>
                  </a:extLst>
                </a:gridCol>
                <a:gridCol w="1223772">
                  <a:extLst>
                    <a:ext uri="{9D8B030D-6E8A-4147-A177-3AD203B41FA5}">
                      <a16:colId xmlns:a16="http://schemas.microsoft.com/office/drawing/2014/main" val="3657037144"/>
                    </a:ext>
                  </a:extLst>
                </a:gridCol>
                <a:gridCol w="1223772">
                  <a:extLst>
                    <a:ext uri="{9D8B030D-6E8A-4147-A177-3AD203B41FA5}">
                      <a16:colId xmlns:a16="http://schemas.microsoft.com/office/drawing/2014/main" val="341612117"/>
                    </a:ext>
                  </a:extLst>
                </a:gridCol>
                <a:gridCol w="1223772">
                  <a:extLst>
                    <a:ext uri="{9D8B030D-6E8A-4147-A177-3AD203B41FA5}">
                      <a16:colId xmlns:a16="http://schemas.microsoft.com/office/drawing/2014/main" val="3084515569"/>
                    </a:ext>
                  </a:extLst>
                </a:gridCol>
                <a:gridCol w="1223772">
                  <a:extLst>
                    <a:ext uri="{9D8B030D-6E8A-4147-A177-3AD203B41FA5}">
                      <a16:colId xmlns:a16="http://schemas.microsoft.com/office/drawing/2014/main" val="453849568"/>
                    </a:ext>
                  </a:extLst>
                </a:gridCol>
                <a:gridCol w="1223772">
                  <a:extLst>
                    <a:ext uri="{9D8B030D-6E8A-4147-A177-3AD203B41FA5}">
                      <a16:colId xmlns:a16="http://schemas.microsoft.com/office/drawing/2014/main" val="192982828"/>
                    </a:ext>
                  </a:extLst>
                </a:gridCol>
                <a:gridCol w="1223772">
                  <a:extLst>
                    <a:ext uri="{9D8B030D-6E8A-4147-A177-3AD203B41FA5}">
                      <a16:colId xmlns:a16="http://schemas.microsoft.com/office/drawing/2014/main" val="3974858690"/>
                    </a:ext>
                  </a:extLst>
                </a:gridCol>
                <a:gridCol w="1223772">
                  <a:extLst>
                    <a:ext uri="{9D8B030D-6E8A-4147-A177-3AD203B41FA5}">
                      <a16:colId xmlns:a16="http://schemas.microsoft.com/office/drawing/2014/main" val="1444528590"/>
                    </a:ext>
                  </a:extLst>
                </a:gridCol>
              </a:tblGrid>
              <a:tr h="0">
                <a:tc rowSpan="2">
                  <a:txBody>
                    <a:bodyPr/>
                    <a:lstStyle/>
                    <a:p>
                      <a:pPr algn="ct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tiên</a:t>
                      </a:r>
                      <a:r>
                        <a:rPr lang="en-US" sz="2800" dirty="0">
                          <a:latin typeface="Times New Roman" panose="02020603050405020304" pitchFamily="18" charset="0"/>
                          <a:cs typeface="Times New Roman" panose="02020603050405020304" pitchFamily="18" charset="0"/>
                        </a:rPr>
                        <a:t> 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600907"/>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9432396"/>
                  </a:ext>
                </a:extLst>
              </a:tr>
            </a:tbl>
          </a:graphicData>
        </a:graphic>
      </p:graphicFrame>
      <p:graphicFrame>
        <p:nvGraphicFramePr>
          <p:cNvPr id="7" name="Table 6">
            <a:extLst>
              <a:ext uri="{FF2B5EF4-FFF2-40B4-BE49-F238E27FC236}">
                <a16:creationId xmlns:a16="http://schemas.microsoft.com/office/drawing/2014/main" id="{657B884C-829F-B05A-B486-772C14117978}"/>
              </a:ext>
            </a:extLst>
          </p:cNvPr>
          <p:cNvGraphicFramePr>
            <a:graphicFrameLocks noGrp="1"/>
          </p:cNvGraphicFramePr>
          <p:nvPr>
            <p:extLst>
              <p:ext uri="{D42A27DB-BD31-4B8C-83A1-F6EECF244321}">
                <p14:modId xmlns:p14="http://schemas.microsoft.com/office/powerpoint/2010/main" val="1722162656"/>
              </p:ext>
            </p:extLst>
          </p:nvPr>
        </p:nvGraphicFramePr>
        <p:xfrm>
          <a:off x="1280160" y="2606873"/>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1370489825"/>
                    </a:ext>
                  </a:extLst>
                </a:gridCol>
                <a:gridCol w="1644434">
                  <a:extLst>
                    <a:ext uri="{9D8B030D-6E8A-4147-A177-3AD203B41FA5}">
                      <a16:colId xmlns:a16="http://schemas.microsoft.com/office/drawing/2014/main" val="4111099372"/>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152751"/>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330121"/>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160904"/>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476928"/>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363845"/>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922003"/>
                  </a:ext>
                </a:extLst>
              </a:tr>
            </a:tbl>
          </a:graphicData>
        </a:graphic>
      </p:graphicFrame>
      <p:sp>
        <p:nvSpPr>
          <p:cNvPr id="9" name="TextBox 8">
            <a:extLst>
              <a:ext uri="{FF2B5EF4-FFF2-40B4-BE49-F238E27FC236}">
                <a16:creationId xmlns:a16="http://schemas.microsoft.com/office/drawing/2014/main" id="{B25557A0-7160-F4F1-A4CF-541D8AD6D83A}"/>
              </a:ext>
            </a:extLst>
          </p:cNvPr>
          <p:cNvSpPr txBox="1"/>
          <p:nvPr/>
        </p:nvSpPr>
        <p:spPr>
          <a:xfrm>
            <a:off x="1249680" y="504913"/>
            <a:ext cx="13837920" cy="584775"/>
          </a:xfrm>
          <a:prstGeom prst="rect">
            <a:avLst/>
          </a:prstGeom>
          <a:noFill/>
        </p:spPr>
        <p:txBody>
          <a:bodyPr wrap="square" rtlCol="0">
            <a:spAutoFit/>
          </a:bodyPr>
          <a:lstStyle/>
          <a:p>
            <a:r>
              <a:rPr lang="en-US" sz="3200" dirty="0" err="1">
                <a:solidFill>
                  <a:schemeClr val="bg1"/>
                </a:solidFill>
                <a:latin typeface="Times New Roman" panose="02020603050405020304" pitchFamily="18" charset="0"/>
                <a:cs typeface="Times New Roman" panose="02020603050405020304" pitchFamily="18" charset="0"/>
              </a:rPr>
              <a:t>Lấy</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cặp</a:t>
            </a:r>
            <a:r>
              <a:rPr lang="en-US" sz="3200" dirty="0">
                <a:solidFill>
                  <a:schemeClr val="bg1"/>
                </a:solidFill>
                <a:latin typeface="Times New Roman" panose="02020603050405020304" pitchFamily="18" charset="0"/>
                <a:cs typeface="Times New Roman" panose="02020603050405020304" pitchFamily="18" charset="0"/>
              </a:rPr>
              <a:t> (5,3) </a:t>
            </a:r>
            <a:r>
              <a:rPr lang="en-US" sz="3200" dirty="0" err="1">
                <a:solidFill>
                  <a:schemeClr val="bg1"/>
                </a:solidFill>
                <a:latin typeface="Times New Roman" panose="02020603050405020304" pitchFamily="18" charset="0"/>
                <a:cs typeface="Times New Roman" panose="02020603050405020304" pitchFamily="18" charset="0"/>
              </a:rPr>
              <a:t>từ</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hàng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đợi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vì</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trọng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số</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nhỏ</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nhất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Vì</a:t>
            </a:r>
            <a:r>
              <a:rPr lang="en-US" sz="3200" dirty="0">
                <a:solidFill>
                  <a:schemeClr val="bg1"/>
                </a:solidFill>
                <a:latin typeface="Times New Roman" panose="02020603050405020304" pitchFamily="18" charset="0"/>
                <a:cs typeface="Times New Roman" panose="02020603050405020304" pitchFamily="18" charset="0"/>
              </a:rPr>
              <a:t> visited[5]=true. </a:t>
            </a:r>
            <a:r>
              <a:rPr lang="en-US" sz="3200" dirty="0" err="1">
                <a:solidFill>
                  <a:schemeClr val="bg1"/>
                </a:solidFill>
                <a:latin typeface="Times New Roman" panose="02020603050405020304" pitchFamily="18" charset="0"/>
                <a:cs typeface="Times New Roman" panose="02020603050405020304" pitchFamily="18" charset="0"/>
              </a:rPr>
              <a:t>Nên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bỏ</a:t>
            </a:r>
            <a:r>
              <a:rPr lang="en-US" sz="3200" dirty="0">
                <a:solidFill>
                  <a:schemeClr val="bg1"/>
                </a:solidFill>
                <a:latin typeface="Times New Roman" panose="02020603050405020304" pitchFamily="18" charset="0"/>
                <a:cs typeface="Times New Roman" panose="02020603050405020304" pitchFamily="18" charset="0"/>
              </a:rPr>
              <a:t> qua.</a:t>
            </a:r>
          </a:p>
        </p:txBody>
      </p:sp>
      <p:graphicFrame>
        <p:nvGraphicFramePr>
          <p:cNvPr id="2" name="Table 1">
            <a:extLst>
              <a:ext uri="{FF2B5EF4-FFF2-40B4-BE49-F238E27FC236}">
                <a16:creationId xmlns:a16="http://schemas.microsoft.com/office/drawing/2014/main" id="{801FD16E-7DF6-4573-839F-F229B4D20BC3}"/>
              </a:ext>
            </a:extLst>
          </p:cNvPr>
          <p:cNvGraphicFramePr>
            <a:graphicFrameLocks noGrp="1"/>
          </p:cNvGraphicFramePr>
          <p:nvPr>
            <p:extLst>
              <p:ext uri="{D42A27DB-BD31-4B8C-83A1-F6EECF244321}">
                <p14:modId xmlns:p14="http://schemas.microsoft.com/office/powerpoint/2010/main" val="3353432431"/>
              </p:ext>
            </p:extLst>
          </p:nvPr>
        </p:nvGraphicFramePr>
        <p:xfrm>
          <a:off x="1295400" y="2628900"/>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1370489825"/>
                    </a:ext>
                  </a:extLst>
                </a:gridCol>
                <a:gridCol w="1644434">
                  <a:extLst>
                    <a:ext uri="{9D8B030D-6E8A-4147-A177-3AD203B41FA5}">
                      <a16:colId xmlns:a16="http://schemas.microsoft.com/office/drawing/2014/main" val="4111099372"/>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152751"/>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330121"/>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160904"/>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476928"/>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363845"/>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922003"/>
                  </a:ext>
                </a:extLst>
              </a:tr>
            </a:tbl>
          </a:graphicData>
        </a:graphic>
      </p:graphicFrame>
      <p:graphicFrame>
        <p:nvGraphicFramePr>
          <p:cNvPr id="5" name="Table 4">
            <a:extLst>
              <a:ext uri="{FF2B5EF4-FFF2-40B4-BE49-F238E27FC236}">
                <a16:creationId xmlns:a16="http://schemas.microsoft.com/office/drawing/2014/main" id="{85651AE5-1FA4-FB43-3FD0-7A9CB4EADC7F}"/>
              </a:ext>
            </a:extLst>
          </p:cNvPr>
          <p:cNvGraphicFramePr>
            <a:graphicFrameLocks noGrp="1"/>
          </p:cNvGraphicFramePr>
          <p:nvPr>
            <p:extLst>
              <p:ext uri="{D42A27DB-BD31-4B8C-83A1-F6EECF244321}">
                <p14:modId xmlns:p14="http://schemas.microsoft.com/office/powerpoint/2010/main" val="2990114949"/>
              </p:ext>
            </p:extLst>
          </p:nvPr>
        </p:nvGraphicFramePr>
        <p:xfrm>
          <a:off x="1280160" y="2606873"/>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798383193"/>
                    </a:ext>
                  </a:extLst>
                </a:gridCol>
                <a:gridCol w="1644434">
                  <a:extLst>
                    <a:ext uri="{9D8B030D-6E8A-4147-A177-3AD203B41FA5}">
                      <a16:colId xmlns:a16="http://schemas.microsoft.com/office/drawing/2014/main" val="680330260"/>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7732355"/>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567344"/>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572887"/>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8553293"/>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6586896"/>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6800051"/>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535938"/>
                  </a:ext>
                </a:extLst>
              </a:tr>
            </a:tbl>
          </a:graphicData>
        </a:graphic>
      </p:graphicFrame>
      <p:graphicFrame>
        <p:nvGraphicFramePr>
          <p:cNvPr id="11" name="Table 10">
            <a:extLst>
              <a:ext uri="{FF2B5EF4-FFF2-40B4-BE49-F238E27FC236}">
                <a16:creationId xmlns:a16="http://schemas.microsoft.com/office/drawing/2014/main" id="{C857752C-8AC4-BA94-E7A6-108145ABBF77}"/>
              </a:ext>
            </a:extLst>
          </p:cNvPr>
          <p:cNvGraphicFramePr>
            <a:graphicFrameLocks noGrp="1"/>
          </p:cNvGraphicFramePr>
          <p:nvPr>
            <p:extLst>
              <p:ext uri="{D42A27DB-BD31-4B8C-83A1-F6EECF244321}">
                <p14:modId xmlns:p14="http://schemas.microsoft.com/office/powerpoint/2010/main" val="3867999197"/>
              </p:ext>
            </p:extLst>
          </p:nvPr>
        </p:nvGraphicFramePr>
        <p:xfrm>
          <a:off x="1295400" y="2606873"/>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1283965774"/>
                    </a:ext>
                  </a:extLst>
                </a:gridCol>
                <a:gridCol w="1644434">
                  <a:extLst>
                    <a:ext uri="{9D8B030D-6E8A-4147-A177-3AD203B41FA5}">
                      <a16:colId xmlns:a16="http://schemas.microsoft.com/office/drawing/2014/main" val="2903763195"/>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3678277"/>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2503393"/>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8978913"/>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4831034"/>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3752593"/>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2158845"/>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3470713"/>
                  </a:ext>
                </a:extLst>
              </a:tr>
            </a:tbl>
          </a:graphicData>
        </a:graphic>
      </p:graphicFrame>
      <p:graphicFrame>
        <p:nvGraphicFramePr>
          <p:cNvPr id="13" name="Table 12">
            <a:extLst>
              <a:ext uri="{FF2B5EF4-FFF2-40B4-BE49-F238E27FC236}">
                <a16:creationId xmlns:a16="http://schemas.microsoft.com/office/drawing/2014/main" id="{C9FAF6A4-8D14-439D-1285-6B959DBA1A0D}"/>
              </a:ext>
            </a:extLst>
          </p:cNvPr>
          <p:cNvGraphicFramePr>
            <a:graphicFrameLocks noGrp="1"/>
          </p:cNvGraphicFramePr>
          <p:nvPr>
            <p:extLst>
              <p:ext uri="{D42A27DB-BD31-4B8C-83A1-F6EECF244321}">
                <p14:modId xmlns:p14="http://schemas.microsoft.com/office/powerpoint/2010/main" val="1886073941"/>
              </p:ext>
            </p:extLst>
          </p:nvPr>
        </p:nvGraphicFramePr>
        <p:xfrm>
          <a:off x="5105400" y="2802722"/>
          <a:ext cx="12237720" cy="1371600"/>
        </p:xfrm>
        <a:graphic>
          <a:graphicData uri="http://schemas.openxmlformats.org/drawingml/2006/table">
            <a:tbl>
              <a:tblPr firstRow="1" bandRow="1">
                <a:tableStyleId>{5C22544A-7EE6-4342-B048-85BDC9FD1C3A}</a:tableStyleId>
              </a:tblPr>
              <a:tblGrid>
                <a:gridCol w="1223772">
                  <a:extLst>
                    <a:ext uri="{9D8B030D-6E8A-4147-A177-3AD203B41FA5}">
                      <a16:colId xmlns:a16="http://schemas.microsoft.com/office/drawing/2014/main" val="1788608657"/>
                    </a:ext>
                  </a:extLst>
                </a:gridCol>
                <a:gridCol w="1223772">
                  <a:extLst>
                    <a:ext uri="{9D8B030D-6E8A-4147-A177-3AD203B41FA5}">
                      <a16:colId xmlns:a16="http://schemas.microsoft.com/office/drawing/2014/main" val="2610025765"/>
                    </a:ext>
                  </a:extLst>
                </a:gridCol>
                <a:gridCol w="1223772">
                  <a:extLst>
                    <a:ext uri="{9D8B030D-6E8A-4147-A177-3AD203B41FA5}">
                      <a16:colId xmlns:a16="http://schemas.microsoft.com/office/drawing/2014/main" val="3657037144"/>
                    </a:ext>
                  </a:extLst>
                </a:gridCol>
                <a:gridCol w="1223772">
                  <a:extLst>
                    <a:ext uri="{9D8B030D-6E8A-4147-A177-3AD203B41FA5}">
                      <a16:colId xmlns:a16="http://schemas.microsoft.com/office/drawing/2014/main" val="341612117"/>
                    </a:ext>
                  </a:extLst>
                </a:gridCol>
                <a:gridCol w="1223772">
                  <a:extLst>
                    <a:ext uri="{9D8B030D-6E8A-4147-A177-3AD203B41FA5}">
                      <a16:colId xmlns:a16="http://schemas.microsoft.com/office/drawing/2014/main" val="3084515569"/>
                    </a:ext>
                  </a:extLst>
                </a:gridCol>
                <a:gridCol w="1223772">
                  <a:extLst>
                    <a:ext uri="{9D8B030D-6E8A-4147-A177-3AD203B41FA5}">
                      <a16:colId xmlns:a16="http://schemas.microsoft.com/office/drawing/2014/main" val="453849568"/>
                    </a:ext>
                  </a:extLst>
                </a:gridCol>
                <a:gridCol w="1223772">
                  <a:extLst>
                    <a:ext uri="{9D8B030D-6E8A-4147-A177-3AD203B41FA5}">
                      <a16:colId xmlns:a16="http://schemas.microsoft.com/office/drawing/2014/main" val="192982828"/>
                    </a:ext>
                  </a:extLst>
                </a:gridCol>
                <a:gridCol w="1223772">
                  <a:extLst>
                    <a:ext uri="{9D8B030D-6E8A-4147-A177-3AD203B41FA5}">
                      <a16:colId xmlns:a16="http://schemas.microsoft.com/office/drawing/2014/main" val="3974858690"/>
                    </a:ext>
                  </a:extLst>
                </a:gridCol>
                <a:gridCol w="1223772">
                  <a:extLst>
                    <a:ext uri="{9D8B030D-6E8A-4147-A177-3AD203B41FA5}">
                      <a16:colId xmlns:a16="http://schemas.microsoft.com/office/drawing/2014/main" val="1444528590"/>
                    </a:ext>
                  </a:extLst>
                </a:gridCol>
                <a:gridCol w="1223772">
                  <a:extLst>
                    <a:ext uri="{9D8B030D-6E8A-4147-A177-3AD203B41FA5}">
                      <a16:colId xmlns:a16="http://schemas.microsoft.com/office/drawing/2014/main" val="3065259919"/>
                    </a:ext>
                  </a:extLst>
                </a:gridCol>
              </a:tblGrid>
              <a:tr h="142240">
                <a:tc rowSpan="2">
                  <a:txBody>
                    <a:bodyPr/>
                    <a:lstStyle/>
                    <a:p>
                      <a:pPr algn="ct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tiên</a:t>
                      </a:r>
                      <a:r>
                        <a:rPr lang="en-US" sz="2800" dirty="0">
                          <a:latin typeface="Times New Roman" panose="02020603050405020304" pitchFamily="18" charset="0"/>
                          <a:cs typeface="Times New Roman" panose="02020603050405020304" pitchFamily="18" charset="0"/>
                        </a:rPr>
                        <a:t> 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600907"/>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9432396"/>
                  </a:ext>
                </a:extLst>
              </a:tr>
            </a:tbl>
          </a:graphicData>
        </a:graphic>
      </p:graphicFrame>
      <p:pic>
        <p:nvPicPr>
          <p:cNvPr id="17" name="Picture 16">
            <a:extLst>
              <a:ext uri="{FF2B5EF4-FFF2-40B4-BE49-F238E27FC236}">
                <a16:creationId xmlns:a16="http://schemas.microsoft.com/office/drawing/2014/main" id="{A20518FD-71C8-C0D1-FFAF-4B5B54482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1688" y="4762500"/>
            <a:ext cx="5753903" cy="3191320"/>
          </a:xfrm>
          <a:prstGeom prst="rect">
            <a:avLst/>
          </a:prstGeom>
        </p:spPr>
      </p:pic>
    </p:spTree>
    <p:extLst>
      <p:ext uri="{BB962C8B-B14F-4D97-AF65-F5344CB8AC3E}">
        <p14:creationId xmlns:p14="http://schemas.microsoft.com/office/powerpoint/2010/main" val="1454771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657B884C-829F-B05A-B486-772C14117978}"/>
              </a:ext>
            </a:extLst>
          </p:cNvPr>
          <p:cNvGraphicFramePr>
            <a:graphicFrameLocks noGrp="1"/>
          </p:cNvGraphicFramePr>
          <p:nvPr>
            <p:extLst>
              <p:ext uri="{D42A27DB-BD31-4B8C-83A1-F6EECF244321}">
                <p14:modId xmlns:p14="http://schemas.microsoft.com/office/powerpoint/2010/main" val="1808889138"/>
              </p:ext>
            </p:extLst>
          </p:nvPr>
        </p:nvGraphicFramePr>
        <p:xfrm>
          <a:off x="1280160" y="2606873"/>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1370489825"/>
                    </a:ext>
                  </a:extLst>
                </a:gridCol>
                <a:gridCol w="1644434">
                  <a:extLst>
                    <a:ext uri="{9D8B030D-6E8A-4147-A177-3AD203B41FA5}">
                      <a16:colId xmlns:a16="http://schemas.microsoft.com/office/drawing/2014/main" val="4111099372"/>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152751"/>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330121"/>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160904"/>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476928"/>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363845"/>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922003"/>
                  </a:ext>
                </a:extLst>
              </a:tr>
            </a:tbl>
          </a:graphicData>
        </a:graphic>
      </p:graphicFrame>
      <p:sp>
        <p:nvSpPr>
          <p:cNvPr id="9" name="TextBox 8">
            <a:extLst>
              <a:ext uri="{FF2B5EF4-FFF2-40B4-BE49-F238E27FC236}">
                <a16:creationId xmlns:a16="http://schemas.microsoft.com/office/drawing/2014/main" id="{B25557A0-7160-F4F1-A4CF-541D8AD6D83A}"/>
              </a:ext>
            </a:extLst>
          </p:cNvPr>
          <p:cNvSpPr txBox="1"/>
          <p:nvPr/>
        </p:nvSpPr>
        <p:spPr>
          <a:xfrm>
            <a:off x="1249680" y="504913"/>
            <a:ext cx="13837920" cy="584775"/>
          </a:xfrm>
          <a:prstGeom prst="rect">
            <a:avLst/>
          </a:prstGeom>
          <a:noFill/>
        </p:spPr>
        <p:txBody>
          <a:bodyPr wrap="square" rtlCol="0">
            <a:spAutoFit/>
          </a:bodyPr>
          <a:lstStyle/>
          <a:p>
            <a:r>
              <a:rPr lang="en-US" sz="3200" dirty="0" err="1">
                <a:solidFill>
                  <a:schemeClr val="bg1"/>
                </a:solidFill>
                <a:latin typeface="Times New Roman" panose="02020603050405020304" pitchFamily="18" charset="0"/>
                <a:cs typeface="Times New Roman" panose="02020603050405020304" pitchFamily="18" charset="0"/>
              </a:rPr>
              <a:t>Lấy</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cặp</a:t>
            </a:r>
            <a:r>
              <a:rPr lang="en-US" sz="3200" dirty="0">
                <a:solidFill>
                  <a:schemeClr val="bg1"/>
                </a:solidFill>
                <a:latin typeface="Times New Roman" panose="02020603050405020304" pitchFamily="18" charset="0"/>
                <a:cs typeface="Times New Roman" panose="02020603050405020304" pitchFamily="18" charset="0"/>
              </a:rPr>
              <a:t> (1,4) </a:t>
            </a:r>
            <a:r>
              <a:rPr lang="en-US" sz="3200" dirty="0" err="1">
                <a:solidFill>
                  <a:schemeClr val="bg1"/>
                </a:solidFill>
                <a:latin typeface="Times New Roman" panose="02020603050405020304" pitchFamily="18" charset="0"/>
                <a:cs typeface="Times New Roman" panose="02020603050405020304" pitchFamily="18" charset="0"/>
              </a:rPr>
              <a:t>từ</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hàng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đợi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vì</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trọng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số</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nhỏ</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nhất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Đặt</a:t>
            </a:r>
            <a:r>
              <a:rPr lang="en-US" sz="3200" dirty="0">
                <a:solidFill>
                  <a:schemeClr val="bg1"/>
                </a:solidFill>
                <a:latin typeface="Times New Roman" panose="02020603050405020304" pitchFamily="18" charset="0"/>
                <a:cs typeface="Times New Roman" panose="02020603050405020304" pitchFamily="18" charset="0"/>
              </a:rPr>
              <a:t> visited[1]=true.</a:t>
            </a:r>
          </a:p>
        </p:txBody>
      </p:sp>
      <p:graphicFrame>
        <p:nvGraphicFramePr>
          <p:cNvPr id="2" name="Table 1">
            <a:extLst>
              <a:ext uri="{FF2B5EF4-FFF2-40B4-BE49-F238E27FC236}">
                <a16:creationId xmlns:a16="http://schemas.microsoft.com/office/drawing/2014/main" id="{801FD16E-7DF6-4573-839F-F229B4D20BC3}"/>
              </a:ext>
            </a:extLst>
          </p:cNvPr>
          <p:cNvGraphicFramePr>
            <a:graphicFrameLocks noGrp="1"/>
          </p:cNvGraphicFramePr>
          <p:nvPr>
            <p:extLst>
              <p:ext uri="{D42A27DB-BD31-4B8C-83A1-F6EECF244321}">
                <p14:modId xmlns:p14="http://schemas.microsoft.com/office/powerpoint/2010/main" val="1175445018"/>
              </p:ext>
            </p:extLst>
          </p:nvPr>
        </p:nvGraphicFramePr>
        <p:xfrm>
          <a:off x="1295400" y="2628900"/>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1370489825"/>
                    </a:ext>
                  </a:extLst>
                </a:gridCol>
                <a:gridCol w="1644434">
                  <a:extLst>
                    <a:ext uri="{9D8B030D-6E8A-4147-A177-3AD203B41FA5}">
                      <a16:colId xmlns:a16="http://schemas.microsoft.com/office/drawing/2014/main" val="4111099372"/>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152751"/>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330121"/>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160904"/>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476928"/>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363845"/>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922003"/>
                  </a:ext>
                </a:extLst>
              </a:tr>
            </a:tbl>
          </a:graphicData>
        </a:graphic>
      </p:graphicFrame>
      <p:graphicFrame>
        <p:nvGraphicFramePr>
          <p:cNvPr id="5" name="Table 4">
            <a:extLst>
              <a:ext uri="{FF2B5EF4-FFF2-40B4-BE49-F238E27FC236}">
                <a16:creationId xmlns:a16="http://schemas.microsoft.com/office/drawing/2014/main" id="{85651AE5-1FA4-FB43-3FD0-7A9CB4EADC7F}"/>
              </a:ext>
            </a:extLst>
          </p:cNvPr>
          <p:cNvGraphicFramePr>
            <a:graphicFrameLocks noGrp="1"/>
          </p:cNvGraphicFramePr>
          <p:nvPr>
            <p:extLst>
              <p:ext uri="{D42A27DB-BD31-4B8C-83A1-F6EECF244321}">
                <p14:modId xmlns:p14="http://schemas.microsoft.com/office/powerpoint/2010/main" val="1491104251"/>
              </p:ext>
            </p:extLst>
          </p:nvPr>
        </p:nvGraphicFramePr>
        <p:xfrm>
          <a:off x="1280160" y="2606873"/>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798383193"/>
                    </a:ext>
                  </a:extLst>
                </a:gridCol>
                <a:gridCol w="1644434">
                  <a:extLst>
                    <a:ext uri="{9D8B030D-6E8A-4147-A177-3AD203B41FA5}">
                      <a16:colId xmlns:a16="http://schemas.microsoft.com/office/drawing/2014/main" val="680330260"/>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7732355"/>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567344"/>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572887"/>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8553293"/>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6586896"/>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6800051"/>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535938"/>
                  </a:ext>
                </a:extLst>
              </a:tr>
            </a:tbl>
          </a:graphicData>
        </a:graphic>
      </p:graphicFrame>
      <p:graphicFrame>
        <p:nvGraphicFramePr>
          <p:cNvPr id="11" name="Table 10">
            <a:extLst>
              <a:ext uri="{FF2B5EF4-FFF2-40B4-BE49-F238E27FC236}">
                <a16:creationId xmlns:a16="http://schemas.microsoft.com/office/drawing/2014/main" id="{C857752C-8AC4-BA94-E7A6-108145ABBF77}"/>
              </a:ext>
            </a:extLst>
          </p:cNvPr>
          <p:cNvGraphicFramePr>
            <a:graphicFrameLocks noGrp="1"/>
          </p:cNvGraphicFramePr>
          <p:nvPr>
            <p:extLst>
              <p:ext uri="{D42A27DB-BD31-4B8C-83A1-F6EECF244321}">
                <p14:modId xmlns:p14="http://schemas.microsoft.com/office/powerpoint/2010/main" val="2881822649"/>
              </p:ext>
            </p:extLst>
          </p:nvPr>
        </p:nvGraphicFramePr>
        <p:xfrm>
          <a:off x="1295400" y="2606873"/>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1283965774"/>
                    </a:ext>
                  </a:extLst>
                </a:gridCol>
                <a:gridCol w="1644434">
                  <a:extLst>
                    <a:ext uri="{9D8B030D-6E8A-4147-A177-3AD203B41FA5}">
                      <a16:colId xmlns:a16="http://schemas.microsoft.com/office/drawing/2014/main" val="2903763195"/>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3678277"/>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2503393"/>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8978913"/>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4831034"/>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3752593"/>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2158845"/>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3470713"/>
                  </a:ext>
                </a:extLst>
              </a:tr>
            </a:tbl>
          </a:graphicData>
        </a:graphic>
      </p:graphicFrame>
      <p:sp>
        <p:nvSpPr>
          <p:cNvPr id="3" name="TextBox 2">
            <a:extLst>
              <a:ext uri="{FF2B5EF4-FFF2-40B4-BE49-F238E27FC236}">
                <a16:creationId xmlns:a16="http://schemas.microsoft.com/office/drawing/2014/main" id="{4E8F62A0-F2B3-9466-6470-A624190885D9}"/>
              </a:ext>
            </a:extLst>
          </p:cNvPr>
          <p:cNvSpPr txBox="1"/>
          <p:nvPr/>
        </p:nvSpPr>
        <p:spPr>
          <a:xfrm>
            <a:off x="1280160" y="1058362"/>
            <a:ext cx="14706600" cy="1077218"/>
          </a:xfrm>
          <a:prstGeom prst="rect">
            <a:avLst/>
          </a:prstGeom>
          <a:noFill/>
        </p:spPr>
        <p:txBody>
          <a:bodyPr wrap="square" rtlCol="0">
            <a:spAutoFit/>
          </a:bodyPr>
          <a:lstStyle/>
          <a:p>
            <a:r>
              <a:rPr lang="en-US" sz="3200" dirty="0" err="1">
                <a:solidFill>
                  <a:schemeClr val="bg1"/>
                </a:solidFill>
                <a:latin typeface="Times New Roman" panose="02020603050405020304" pitchFamily="18" charset="0"/>
                <a:cs typeface="Times New Roman" panose="02020603050405020304" pitchFamily="18" charset="0"/>
              </a:rPr>
              <a:t>Đỉnh</a:t>
            </a:r>
            <a:r>
              <a:rPr lang="en-US" sz="3200" dirty="0">
                <a:solidFill>
                  <a:schemeClr val="bg1"/>
                </a:solidFill>
                <a:latin typeface="Times New Roman" panose="02020603050405020304" pitchFamily="18" charset="0"/>
                <a:cs typeface="Times New Roman" panose="02020603050405020304" pitchFamily="18" charset="0"/>
              </a:rPr>
              <a:t> 1 </a:t>
            </a:r>
            <a:r>
              <a:rPr lang="en-US" sz="3200" dirty="0" err="1">
                <a:solidFill>
                  <a:schemeClr val="bg1"/>
                </a:solidFill>
                <a:latin typeface="Times New Roman" panose="02020603050405020304" pitchFamily="18" charset="0"/>
                <a:cs typeface="Times New Roman" panose="02020603050405020304" pitchFamily="18" charset="0"/>
              </a:rPr>
              <a:t>kề</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với</a:t>
            </a:r>
            <a:r>
              <a:rPr lang="en-US" sz="3200" dirty="0">
                <a:solidFill>
                  <a:schemeClr val="bg1"/>
                </a:solidFill>
                <a:latin typeface="Times New Roman" panose="02020603050405020304" pitchFamily="18" charset="0"/>
                <a:cs typeface="Times New Roman" panose="02020603050405020304" pitchFamily="18" charset="0"/>
              </a:rPr>
              <a:t> 2 </a:t>
            </a:r>
            <a:r>
              <a:rPr lang="en-US" sz="3200" dirty="0" err="1">
                <a:solidFill>
                  <a:schemeClr val="bg1"/>
                </a:solidFill>
                <a:latin typeface="Times New Roman" panose="02020603050405020304" pitchFamily="18" charset="0"/>
                <a:cs typeface="Times New Roman" panose="02020603050405020304" pitchFamily="18" charset="0"/>
              </a:rPr>
              <a:t>và</a:t>
            </a:r>
            <a:r>
              <a:rPr lang="en-US" sz="3200" dirty="0">
                <a:solidFill>
                  <a:schemeClr val="bg1"/>
                </a:solidFill>
                <a:latin typeface="Times New Roman" panose="02020603050405020304" pitchFamily="18" charset="0"/>
                <a:cs typeface="Times New Roman" panose="02020603050405020304" pitchFamily="18" charset="0"/>
              </a:rPr>
              <a:t> 3, </a:t>
            </a:r>
            <a:r>
              <a:rPr lang="en-US" sz="3200" dirty="0" err="1">
                <a:solidFill>
                  <a:schemeClr val="bg1"/>
                </a:solidFill>
                <a:latin typeface="Times New Roman" panose="02020603050405020304" pitchFamily="18" charset="0"/>
                <a:cs typeface="Times New Roman" panose="02020603050405020304" pitchFamily="18" charset="0"/>
              </a:rPr>
              <a:t>đỉnh</a:t>
            </a:r>
            <a:r>
              <a:rPr lang="en-US" sz="3200" dirty="0">
                <a:solidFill>
                  <a:schemeClr val="bg1"/>
                </a:solidFill>
                <a:latin typeface="Times New Roman" panose="02020603050405020304" pitchFamily="18" charset="0"/>
                <a:cs typeface="Times New Roman" panose="02020603050405020304" pitchFamily="18" charset="0"/>
              </a:rPr>
              <a:t> 2 </a:t>
            </a:r>
            <a:r>
              <a:rPr lang="en-US" sz="3200" dirty="0" err="1">
                <a:solidFill>
                  <a:schemeClr val="bg1"/>
                </a:solidFill>
                <a:latin typeface="Times New Roman" panose="02020603050405020304" pitchFamily="18" charset="0"/>
                <a:cs typeface="Times New Roman" panose="02020603050405020304" pitchFamily="18" charset="0"/>
              </a:rPr>
              <a:t>và</a:t>
            </a:r>
            <a:r>
              <a:rPr lang="en-US" sz="3200" dirty="0">
                <a:solidFill>
                  <a:schemeClr val="bg1"/>
                </a:solidFill>
                <a:latin typeface="Times New Roman" panose="02020603050405020304" pitchFamily="18" charset="0"/>
                <a:cs typeface="Times New Roman" panose="02020603050405020304" pitchFamily="18" charset="0"/>
              </a:rPr>
              <a:t> 3 </a:t>
            </a:r>
            <a:r>
              <a:rPr lang="en-US" sz="3200" dirty="0" err="1">
                <a:solidFill>
                  <a:schemeClr val="bg1"/>
                </a:solidFill>
                <a:latin typeface="Times New Roman" panose="02020603050405020304" pitchFamily="18" charset="0"/>
                <a:cs typeface="Times New Roman" panose="02020603050405020304" pitchFamily="18" charset="0"/>
              </a:rPr>
              <a:t>đã</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được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xét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nên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tiếp</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tục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xét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cặp</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đỉnh</a:t>
            </a:r>
            <a:r>
              <a:rPr lang="en-US" sz="3200" dirty="0">
                <a:solidFill>
                  <a:schemeClr val="bg1"/>
                </a:solidFill>
                <a:latin typeface="Times New Roman" panose="02020603050405020304" pitchFamily="18" charset="0"/>
                <a:cs typeface="Times New Roman" panose="02020603050405020304" pitchFamily="18" charset="0"/>
              </a:rPr>
              <a:t> front </a:t>
            </a:r>
            <a:r>
              <a:rPr lang="en-US" sz="3200" dirty="0" err="1">
                <a:solidFill>
                  <a:schemeClr val="bg1"/>
                </a:solidFill>
                <a:latin typeface="Times New Roman" panose="02020603050405020304" pitchFamily="18" charset="0"/>
                <a:cs typeface="Times New Roman" panose="02020603050405020304" pitchFamily="18" charset="0"/>
              </a:rPr>
              <a:t>của</a:t>
            </a:r>
            <a:r>
              <a:rPr lang="en-US" sz="3200" dirty="0">
                <a:solidFill>
                  <a:schemeClr val="bg1"/>
                </a:solidFill>
                <a:latin typeface="Times New Roman" panose="02020603050405020304" pitchFamily="18" charset="0"/>
                <a:cs typeface="Times New Roman" panose="02020603050405020304" pitchFamily="18" charset="0"/>
              </a:rPr>
              <a:t> HDUT Q</a:t>
            </a:r>
            <a:endParaRPr lang="en-US" sz="3200" dirty="0">
              <a:latin typeface="Times New Roman" panose="02020603050405020304" pitchFamily="18" charset="0"/>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9D5094B9-0A76-7F1A-CCA3-3B21E9CF6D67}"/>
              </a:ext>
            </a:extLst>
          </p:cNvPr>
          <p:cNvGraphicFramePr>
            <a:graphicFrameLocks noGrp="1"/>
          </p:cNvGraphicFramePr>
          <p:nvPr>
            <p:extLst>
              <p:ext uri="{D42A27DB-BD31-4B8C-83A1-F6EECF244321}">
                <p14:modId xmlns:p14="http://schemas.microsoft.com/office/powerpoint/2010/main" val="1632251306"/>
              </p:ext>
            </p:extLst>
          </p:nvPr>
        </p:nvGraphicFramePr>
        <p:xfrm>
          <a:off x="1310640" y="2584846"/>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3838502203"/>
                    </a:ext>
                  </a:extLst>
                </a:gridCol>
                <a:gridCol w="1644434">
                  <a:extLst>
                    <a:ext uri="{9D8B030D-6E8A-4147-A177-3AD203B41FA5}">
                      <a16:colId xmlns:a16="http://schemas.microsoft.com/office/drawing/2014/main" val="2030241223"/>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990428"/>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5412298"/>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1944532"/>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5102089"/>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4377248"/>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6837808"/>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2244010"/>
                  </a:ext>
                </a:extLst>
              </a:tr>
            </a:tbl>
          </a:graphicData>
        </a:graphic>
      </p:graphicFrame>
      <p:graphicFrame>
        <p:nvGraphicFramePr>
          <p:cNvPr id="17" name="Table 16">
            <a:extLst>
              <a:ext uri="{FF2B5EF4-FFF2-40B4-BE49-F238E27FC236}">
                <a16:creationId xmlns:a16="http://schemas.microsoft.com/office/drawing/2014/main" id="{158E1D24-C3AF-ED80-7578-109088641EF0}"/>
              </a:ext>
            </a:extLst>
          </p:cNvPr>
          <p:cNvGraphicFramePr>
            <a:graphicFrameLocks noGrp="1"/>
          </p:cNvGraphicFramePr>
          <p:nvPr>
            <p:extLst>
              <p:ext uri="{D42A27DB-BD31-4B8C-83A1-F6EECF244321}">
                <p14:modId xmlns:p14="http://schemas.microsoft.com/office/powerpoint/2010/main" val="278295440"/>
              </p:ext>
            </p:extLst>
          </p:nvPr>
        </p:nvGraphicFramePr>
        <p:xfrm>
          <a:off x="5486400" y="2577226"/>
          <a:ext cx="12237720" cy="1371600"/>
        </p:xfrm>
        <a:graphic>
          <a:graphicData uri="http://schemas.openxmlformats.org/drawingml/2006/table">
            <a:tbl>
              <a:tblPr firstRow="1" bandRow="1">
                <a:tableStyleId>{5C22544A-7EE6-4342-B048-85BDC9FD1C3A}</a:tableStyleId>
              </a:tblPr>
              <a:tblGrid>
                <a:gridCol w="1223772">
                  <a:extLst>
                    <a:ext uri="{9D8B030D-6E8A-4147-A177-3AD203B41FA5}">
                      <a16:colId xmlns:a16="http://schemas.microsoft.com/office/drawing/2014/main" val="207392640"/>
                    </a:ext>
                  </a:extLst>
                </a:gridCol>
                <a:gridCol w="1223772">
                  <a:extLst>
                    <a:ext uri="{9D8B030D-6E8A-4147-A177-3AD203B41FA5}">
                      <a16:colId xmlns:a16="http://schemas.microsoft.com/office/drawing/2014/main" val="2628199561"/>
                    </a:ext>
                  </a:extLst>
                </a:gridCol>
                <a:gridCol w="1223772">
                  <a:extLst>
                    <a:ext uri="{9D8B030D-6E8A-4147-A177-3AD203B41FA5}">
                      <a16:colId xmlns:a16="http://schemas.microsoft.com/office/drawing/2014/main" val="746128180"/>
                    </a:ext>
                  </a:extLst>
                </a:gridCol>
                <a:gridCol w="1223772">
                  <a:extLst>
                    <a:ext uri="{9D8B030D-6E8A-4147-A177-3AD203B41FA5}">
                      <a16:colId xmlns:a16="http://schemas.microsoft.com/office/drawing/2014/main" val="2546539552"/>
                    </a:ext>
                  </a:extLst>
                </a:gridCol>
                <a:gridCol w="1223772">
                  <a:extLst>
                    <a:ext uri="{9D8B030D-6E8A-4147-A177-3AD203B41FA5}">
                      <a16:colId xmlns:a16="http://schemas.microsoft.com/office/drawing/2014/main" val="3079255164"/>
                    </a:ext>
                  </a:extLst>
                </a:gridCol>
                <a:gridCol w="1223772">
                  <a:extLst>
                    <a:ext uri="{9D8B030D-6E8A-4147-A177-3AD203B41FA5}">
                      <a16:colId xmlns:a16="http://schemas.microsoft.com/office/drawing/2014/main" val="3551145271"/>
                    </a:ext>
                  </a:extLst>
                </a:gridCol>
                <a:gridCol w="1223772">
                  <a:extLst>
                    <a:ext uri="{9D8B030D-6E8A-4147-A177-3AD203B41FA5}">
                      <a16:colId xmlns:a16="http://schemas.microsoft.com/office/drawing/2014/main" val="541553583"/>
                    </a:ext>
                  </a:extLst>
                </a:gridCol>
                <a:gridCol w="1223772">
                  <a:extLst>
                    <a:ext uri="{9D8B030D-6E8A-4147-A177-3AD203B41FA5}">
                      <a16:colId xmlns:a16="http://schemas.microsoft.com/office/drawing/2014/main" val="3511175102"/>
                    </a:ext>
                  </a:extLst>
                </a:gridCol>
                <a:gridCol w="1223772">
                  <a:extLst>
                    <a:ext uri="{9D8B030D-6E8A-4147-A177-3AD203B41FA5}">
                      <a16:colId xmlns:a16="http://schemas.microsoft.com/office/drawing/2014/main" val="1945060793"/>
                    </a:ext>
                  </a:extLst>
                </a:gridCol>
                <a:gridCol w="1223772">
                  <a:extLst>
                    <a:ext uri="{9D8B030D-6E8A-4147-A177-3AD203B41FA5}">
                      <a16:colId xmlns:a16="http://schemas.microsoft.com/office/drawing/2014/main" val="1905485786"/>
                    </a:ext>
                  </a:extLst>
                </a:gridCol>
              </a:tblGrid>
              <a:tr h="142240">
                <a:tc rowSpan="2">
                  <a:txBody>
                    <a:bodyPr/>
                    <a:lstStyle/>
                    <a:p>
                      <a:pPr algn="ct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tiên</a:t>
                      </a:r>
                      <a:r>
                        <a:rPr lang="en-US" sz="2800" dirty="0">
                          <a:latin typeface="Times New Roman" panose="02020603050405020304" pitchFamily="18" charset="0"/>
                          <a:cs typeface="Times New Roman" panose="02020603050405020304" pitchFamily="18" charset="0"/>
                        </a:rPr>
                        <a:t> 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747349"/>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2468814"/>
                  </a:ext>
                </a:extLst>
              </a:tr>
            </a:tbl>
          </a:graphicData>
        </a:graphic>
      </p:graphicFrame>
      <p:graphicFrame>
        <p:nvGraphicFramePr>
          <p:cNvPr id="18" name="Table 17">
            <a:extLst>
              <a:ext uri="{FF2B5EF4-FFF2-40B4-BE49-F238E27FC236}">
                <a16:creationId xmlns:a16="http://schemas.microsoft.com/office/drawing/2014/main" id="{617DCCCA-45BD-6F21-108C-45D84D0BE473}"/>
              </a:ext>
            </a:extLst>
          </p:cNvPr>
          <p:cNvGraphicFramePr>
            <a:graphicFrameLocks noGrp="1"/>
          </p:cNvGraphicFramePr>
          <p:nvPr>
            <p:extLst>
              <p:ext uri="{D42A27DB-BD31-4B8C-83A1-F6EECF244321}">
                <p14:modId xmlns:p14="http://schemas.microsoft.com/office/powerpoint/2010/main" val="2271998903"/>
              </p:ext>
            </p:extLst>
          </p:nvPr>
        </p:nvGraphicFramePr>
        <p:xfrm>
          <a:off x="5486400" y="2552500"/>
          <a:ext cx="12237720" cy="1371600"/>
        </p:xfrm>
        <a:graphic>
          <a:graphicData uri="http://schemas.openxmlformats.org/drawingml/2006/table">
            <a:tbl>
              <a:tblPr firstRow="1" bandRow="1">
                <a:tableStyleId>{5C22544A-7EE6-4342-B048-85BDC9FD1C3A}</a:tableStyleId>
              </a:tblPr>
              <a:tblGrid>
                <a:gridCol w="1223772">
                  <a:extLst>
                    <a:ext uri="{9D8B030D-6E8A-4147-A177-3AD203B41FA5}">
                      <a16:colId xmlns:a16="http://schemas.microsoft.com/office/drawing/2014/main" val="3731149601"/>
                    </a:ext>
                  </a:extLst>
                </a:gridCol>
                <a:gridCol w="1223772">
                  <a:extLst>
                    <a:ext uri="{9D8B030D-6E8A-4147-A177-3AD203B41FA5}">
                      <a16:colId xmlns:a16="http://schemas.microsoft.com/office/drawing/2014/main" val="1518983407"/>
                    </a:ext>
                  </a:extLst>
                </a:gridCol>
                <a:gridCol w="1223772">
                  <a:extLst>
                    <a:ext uri="{9D8B030D-6E8A-4147-A177-3AD203B41FA5}">
                      <a16:colId xmlns:a16="http://schemas.microsoft.com/office/drawing/2014/main" val="764860223"/>
                    </a:ext>
                  </a:extLst>
                </a:gridCol>
                <a:gridCol w="1223772">
                  <a:extLst>
                    <a:ext uri="{9D8B030D-6E8A-4147-A177-3AD203B41FA5}">
                      <a16:colId xmlns:a16="http://schemas.microsoft.com/office/drawing/2014/main" val="638420842"/>
                    </a:ext>
                  </a:extLst>
                </a:gridCol>
                <a:gridCol w="1223772">
                  <a:extLst>
                    <a:ext uri="{9D8B030D-6E8A-4147-A177-3AD203B41FA5}">
                      <a16:colId xmlns:a16="http://schemas.microsoft.com/office/drawing/2014/main" val="380438950"/>
                    </a:ext>
                  </a:extLst>
                </a:gridCol>
                <a:gridCol w="1223772">
                  <a:extLst>
                    <a:ext uri="{9D8B030D-6E8A-4147-A177-3AD203B41FA5}">
                      <a16:colId xmlns:a16="http://schemas.microsoft.com/office/drawing/2014/main" val="233246171"/>
                    </a:ext>
                  </a:extLst>
                </a:gridCol>
                <a:gridCol w="1223772">
                  <a:extLst>
                    <a:ext uri="{9D8B030D-6E8A-4147-A177-3AD203B41FA5}">
                      <a16:colId xmlns:a16="http://schemas.microsoft.com/office/drawing/2014/main" val="3017477247"/>
                    </a:ext>
                  </a:extLst>
                </a:gridCol>
                <a:gridCol w="1223772">
                  <a:extLst>
                    <a:ext uri="{9D8B030D-6E8A-4147-A177-3AD203B41FA5}">
                      <a16:colId xmlns:a16="http://schemas.microsoft.com/office/drawing/2014/main" val="3674906116"/>
                    </a:ext>
                  </a:extLst>
                </a:gridCol>
                <a:gridCol w="1223772">
                  <a:extLst>
                    <a:ext uri="{9D8B030D-6E8A-4147-A177-3AD203B41FA5}">
                      <a16:colId xmlns:a16="http://schemas.microsoft.com/office/drawing/2014/main" val="2801254049"/>
                    </a:ext>
                  </a:extLst>
                </a:gridCol>
                <a:gridCol w="1223772">
                  <a:extLst>
                    <a:ext uri="{9D8B030D-6E8A-4147-A177-3AD203B41FA5}">
                      <a16:colId xmlns:a16="http://schemas.microsoft.com/office/drawing/2014/main" val="2296215462"/>
                    </a:ext>
                  </a:extLst>
                </a:gridCol>
              </a:tblGrid>
              <a:tr h="142240">
                <a:tc rowSpan="2">
                  <a:txBody>
                    <a:bodyPr/>
                    <a:lstStyle/>
                    <a:p>
                      <a:pPr algn="ct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tiên</a:t>
                      </a:r>
                      <a:r>
                        <a:rPr lang="en-US" sz="2800" dirty="0">
                          <a:latin typeface="Times New Roman" panose="02020603050405020304" pitchFamily="18" charset="0"/>
                          <a:cs typeface="Times New Roman" panose="02020603050405020304" pitchFamily="18" charset="0"/>
                        </a:rPr>
                        <a:t> 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0562273"/>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47228"/>
                  </a:ext>
                </a:extLst>
              </a:tr>
            </a:tbl>
          </a:graphicData>
        </a:graphic>
      </p:graphicFrame>
      <p:pic>
        <p:nvPicPr>
          <p:cNvPr id="19" name="Picture 18">
            <a:extLst>
              <a:ext uri="{FF2B5EF4-FFF2-40B4-BE49-F238E27FC236}">
                <a16:creationId xmlns:a16="http://schemas.microsoft.com/office/drawing/2014/main" id="{FD05FA36-C47D-B95D-FF4C-C8ABC0A3D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1640" y="4318160"/>
            <a:ext cx="5753903" cy="3191320"/>
          </a:xfrm>
          <a:prstGeom prst="rect">
            <a:avLst/>
          </a:prstGeom>
        </p:spPr>
      </p:pic>
    </p:spTree>
    <p:extLst>
      <p:ext uri="{BB962C8B-B14F-4D97-AF65-F5344CB8AC3E}">
        <p14:creationId xmlns:p14="http://schemas.microsoft.com/office/powerpoint/2010/main" val="84132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657B884C-829F-B05A-B486-772C14117978}"/>
              </a:ext>
            </a:extLst>
          </p:cNvPr>
          <p:cNvGraphicFramePr>
            <a:graphicFrameLocks noGrp="1"/>
          </p:cNvGraphicFramePr>
          <p:nvPr>
            <p:extLst>
              <p:ext uri="{D42A27DB-BD31-4B8C-83A1-F6EECF244321}">
                <p14:modId xmlns:p14="http://schemas.microsoft.com/office/powerpoint/2010/main" val="791157179"/>
              </p:ext>
            </p:extLst>
          </p:nvPr>
        </p:nvGraphicFramePr>
        <p:xfrm>
          <a:off x="1280160" y="2606873"/>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1370489825"/>
                    </a:ext>
                  </a:extLst>
                </a:gridCol>
                <a:gridCol w="1644434">
                  <a:extLst>
                    <a:ext uri="{9D8B030D-6E8A-4147-A177-3AD203B41FA5}">
                      <a16:colId xmlns:a16="http://schemas.microsoft.com/office/drawing/2014/main" val="4111099372"/>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152751"/>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330121"/>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160904"/>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476928"/>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363845"/>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922003"/>
                  </a:ext>
                </a:extLst>
              </a:tr>
            </a:tbl>
          </a:graphicData>
        </a:graphic>
      </p:graphicFrame>
      <p:sp>
        <p:nvSpPr>
          <p:cNvPr id="9" name="TextBox 8">
            <a:extLst>
              <a:ext uri="{FF2B5EF4-FFF2-40B4-BE49-F238E27FC236}">
                <a16:creationId xmlns:a16="http://schemas.microsoft.com/office/drawing/2014/main" id="{B25557A0-7160-F4F1-A4CF-541D8AD6D83A}"/>
              </a:ext>
            </a:extLst>
          </p:cNvPr>
          <p:cNvSpPr txBox="1"/>
          <p:nvPr/>
        </p:nvSpPr>
        <p:spPr>
          <a:xfrm>
            <a:off x="1249680" y="504913"/>
            <a:ext cx="13837920" cy="584775"/>
          </a:xfrm>
          <a:prstGeom prst="rect">
            <a:avLst/>
          </a:prstGeom>
          <a:noFill/>
        </p:spPr>
        <p:txBody>
          <a:bodyPr wrap="square" rtlCol="0">
            <a:spAutoFit/>
          </a:bodyPr>
          <a:lstStyle/>
          <a:p>
            <a:r>
              <a:rPr lang="en-US" sz="3200" dirty="0" err="1">
                <a:solidFill>
                  <a:schemeClr val="bg1"/>
                </a:solidFill>
                <a:latin typeface="Times New Roman" panose="02020603050405020304" pitchFamily="18" charset="0"/>
                <a:cs typeface="Times New Roman" panose="02020603050405020304" pitchFamily="18" charset="0"/>
              </a:rPr>
              <a:t>Lấy</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cặp</a:t>
            </a:r>
            <a:r>
              <a:rPr lang="en-US" sz="3200" dirty="0">
                <a:solidFill>
                  <a:schemeClr val="bg1"/>
                </a:solidFill>
                <a:latin typeface="Times New Roman" panose="02020603050405020304" pitchFamily="18" charset="0"/>
                <a:cs typeface="Times New Roman" panose="02020603050405020304" pitchFamily="18" charset="0"/>
              </a:rPr>
              <a:t> (4,5) </a:t>
            </a:r>
            <a:r>
              <a:rPr lang="en-US" sz="3200" dirty="0" err="1">
                <a:solidFill>
                  <a:schemeClr val="bg1"/>
                </a:solidFill>
                <a:latin typeface="Times New Roman" panose="02020603050405020304" pitchFamily="18" charset="0"/>
                <a:cs typeface="Times New Roman" panose="02020603050405020304" pitchFamily="18" charset="0"/>
              </a:rPr>
              <a:t>từ</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hàng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đợi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vì</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trọng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số</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nhỏ</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nhất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Đặt</a:t>
            </a:r>
            <a:r>
              <a:rPr lang="en-US" sz="3200" dirty="0">
                <a:solidFill>
                  <a:schemeClr val="bg1"/>
                </a:solidFill>
                <a:latin typeface="Times New Roman" panose="02020603050405020304" pitchFamily="18" charset="0"/>
                <a:cs typeface="Times New Roman" panose="02020603050405020304" pitchFamily="18" charset="0"/>
              </a:rPr>
              <a:t> visited[4]=true.</a:t>
            </a:r>
          </a:p>
        </p:txBody>
      </p:sp>
      <p:graphicFrame>
        <p:nvGraphicFramePr>
          <p:cNvPr id="2" name="Table 1">
            <a:extLst>
              <a:ext uri="{FF2B5EF4-FFF2-40B4-BE49-F238E27FC236}">
                <a16:creationId xmlns:a16="http://schemas.microsoft.com/office/drawing/2014/main" id="{801FD16E-7DF6-4573-839F-F229B4D20BC3}"/>
              </a:ext>
            </a:extLst>
          </p:cNvPr>
          <p:cNvGraphicFramePr>
            <a:graphicFrameLocks noGrp="1"/>
          </p:cNvGraphicFramePr>
          <p:nvPr>
            <p:extLst>
              <p:ext uri="{D42A27DB-BD31-4B8C-83A1-F6EECF244321}">
                <p14:modId xmlns:p14="http://schemas.microsoft.com/office/powerpoint/2010/main" val="2874301753"/>
              </p:ext>
            </p:extLst>
          </p:nvPr>
        </p:nvGraphicFramePr>
        <p:xfrm>
          <a:off x="1295400" y="2628900"/>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1370489825"/>
                    </a:ext>
                  </a:extLst>
                </a:gridCol>
                <a:gridCol w="1644434">
                  <a:extLst>
                    <a:ext uri="{9D8B030D-6E8A-4147-A177-3AD203B41FA5}">
                      <a16:colId xmlns:a16="http://schemas.microsoft.com/office/drawing/2014/main" val="4111099372"/>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152751"/>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330121"/>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160904"/>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476928"/>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363845"/>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922003"/>
                  </a:ext>
                </a:extLst>
              </a:tr>
            </a:tbl>
          </a:graphicData>
        </a:graphic>
      </p:graphicFrame>
      <p:graphicFrame>
        <p:nvGraphicFramePr>
          <p:cNvPr id="5" name="Table 4">
            <a:extLst>
              <a:ext uri="{FF2B5EF4-FFF2-40B4-BE49-F238E27FC236}">
                <a16:creationId xmlns:a16="http://schemas.microsoft.com/office/drawing/2014/main" id="{85651AE5-1FA4-FB43-3FD0-7A9CB4EADC7F}"/>
              </a:ext>
            </a:extLst>
          </p:cNvPr>
          <p:cNvGraphicFramePr>
            <a:graphicFrameLocks noGrp="1"/>
          </p:cNvGraphicFramePr>
          <p:nvPr>
            <p:extLst>
              <p:ext uri="{D42A27DB-BD31-4B8C-83A1-F6EECF244321}">
                <p14:modId xmlns:p14="http://schemas.microsoft.com/office/powerpoint/2010/main" val="2921035587"/>
              </p:ext>
            </p:extLst>
          </p:nvPr>
        </p:nvGraphicFramePr>
        <p:xfrm>
          <a:off x="1280160" y="2606873"/>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798383193"/>
                    </a:ext>
                  </a:extLst>
                </a:gridCol>
                <a:gridCol w="1644434">
                  <a:extLst>
                    <a:ext uri="{9D8B030D-6E8A-4147-A177-3AD203B41FA5}">
                      <a16:colId xmlns:a16="http://schemas.microsoft.com/office/drawing/2014/main" val="680330260"/>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7732355"/>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567344"/>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572887"/>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8553293"/>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6586896"/>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6800051"/>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535938"/>
                  </a:ext>
                </a:extLst>
              </a:tr>
            </a:tbl>
          </a:graphicData>
        </a:graphic>
      </p:graphicFrame>
      <p:graphicFrame>
        <p:nvGraphicFramePr>
          <p:cNvPr id="11" name="Table 10">
            <a:extLst>
              <a:ext uri="{FF2B5EF4-FFF2-40B4-BE49-F238E27FC236}">
                <a16:creationId xmlns:a16="http://schemas.microsoft.com/office/drawing/2014/main" id="{C857752C-8AC4-BA94-E7A6-108145ABBF77}"/>
              </a:ext>
            </a:extLst>
          </p:cNvPr>
          <p:cNvGraphicFramePr>
            <a:graphicFrameLocks noGrp="1"/>
          </p:cNvGraphicFramePr>
          <p:nvPr>
            <p:extLst>
              <p:ext uri="{D42A27DB-BD31-4B8C-83A1-F6EECF244321}">
                <p14:modId xmlns:p14="http://schemas.microsoft.com/office/powerpoint/2010/main" val="3021958579"/>
              </p:ext>
            </p:extLst>
          </p:nvPr>
        </p:nvGraphicFramePr>
        <p:xfrm>
          <a:off x="1295400" y="2606873"/>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1283965774"/>
                    </a:ext>
                  </a:extLst>
                </a:gridCol>
                <a:gridCol w="1644434">
                  <a:extLst>
                    <a:ext uri="{9D8B030D-6E8A-4147-A177-3AD203B41FA5}">
                      <a16:colId xmlns:a16="http://schemas.microsoft.com/office/drawing/2014/main" val="2903763195"/>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3678277"/>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2503393"/>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8978913"/>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4831034"/>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3752593"/>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2158845"/>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3470713"/>
                  </a:ext>
                </a:extLst>
              </a:tr>
            </a:tbl>
          </a:graphicData>
        </a:graphic>
      </p:graphicFrame>
      <p:sp>
        <p:nvSpPr>
          <p:cNvPr id="3" name="TextBox 2">
            <a:extLst>
              <a:ext uri="{FF2B5EF4-FFF2-40B4-BE49-F238E27FC236}">
                <a16:creationId xmlns:a16="http://schemas.microsoft.com/office/drawing/2014/main" id="{4E8F62A0-F2B3-9466-6470-A624190885D9}"/>
              </a:ext>
            </a:extLst>
          </p:cNvPr>
          <p:cNvSpPr txBox="1"/>
          <p:nvPr/>
        </p:nvSpPr>
        <p:spPr>
          <a:xfrm>
            <a:off x="1280160" y="1058362"/>
            <a:ext cx="15864840" cy="584775"/>
          </a:xfrm>
          <a:prstGeom prst="rect">
            <a:avLst/>
          </a:prstGeom>
          <a:noFill/>
        </p:spPr>
        <p:txBody>
          <a:bodyPr wrap="square" rtlCol="0">
            <a:spAutoFit/>
          </a:bodyPr>
          <a:lstStyle/>
          <a:p>
            <a:r>
              <a:rPr lang="en-US" sz="3200" dirty="0" err="1">
                <a:solidFill>
                  <a:schemeClr val="bg1"/>
                </a:solidFill>
                <a:latin typeface="Times New Roman" panose="02020603050405020304" pitchFamily="18" charset="0"/>
                <a:cs typeface="Times New Roman" panose="02020603050405020304" pitchFamily="18" charset="0"/>
              </a:rPr>
              <a:t>Đỉnh</a:t>
            </a:r>
            <a:r>
              <a:rPr lang="en-US" sz="3200" dirty="0">
                <a:solidFill>
                  <a:schemeClr val="bg1"/>
                </a:solidFill>
                <a:latin typeface="Times New Roman" panose="02020603050405020304" pitchFamily="18" charset="0"/>
                <a:cs typeface="Times New Roman" panose="02020603050405020304" pitchFamily="18" charset="0"/>
              </a:rPr>
              <a:t> 4 </a:t>
            </a:r>
            <a:r>
              <a:rPr lang="en-US" sz="3200" dirty="0" err="1">
                <a:solidFill>
                  <a:schemeClr val="bg1"/>
                </a:solidFill>
                <a:latin typeface="Times New Roman" panose="02020603050405020304" pitchFamily="18" charset="0"/>
                <a:cs typeface="Times New Roman" panose="02020603050405020304" pitchFamily="18" charset="0"/>
              </a:rPr>
              <a:t>kề</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với</a:t>
            </a:r>
            <a:r>
              <a:rPr lang="en-US" sz="3200" dirty="0">
                <a:solidFill>
                  <a:schemeClr val="bg1"/>
                </a:solidFill>
                <a:latin typeface="Times New Roman" panose="02020603050405020304" pitchFamily="18" charset="0"/>
                <a:cs typeface="Times New Roman" panose="02020603050405020304" pitchFamily="18" charset="0"/>
              </a:rPr>
              <a:t> 2 </a:t>
            </a:r>
            <a:r>
              <a:rPr lang="en-US" sz="3200" dirty="0" err="1">
                <a:solidFill>
                  <a:schemeClr val="bg1"/>
                </a:solidFill>
                <a:latin typeface="Times New Roman" panose="02020603050405020304" pitchFamily="18" charset="0"/>
                <a:cs typeface="Times New Roman" panose="02020603050405020304" pitchFamily="18" charset="0"/>
              </a:rPr>
              <a:t>và</a:t>
            </a:r>
            <a:r>
              <a:rPr lang="en-US" sz="3200" dirty="0">
                <a:solidFill>
                  <a:schemeClr val="bg1"/>
                </a:solidFill>
                <a:latin typeface="Times New Roman" panose="02020603050405020304" pitchFamily="18" charset="0"/>
                <a:cs typeface="Times New Roman" panose="02020603050405020304" pitchFamily="18" charset="0"/>
              </a:rPr>
              <a:t> 6, </a:t>
            </a:r>
            <a:r>
              <a:rPr lang="en-US" sz="3200" dirty="0" err="1">
                <a:solidFill>
                  <a:schemeClr val="bg1"/>
                </a:solidFill>
                <a:latin typeface="Times New Roman" panose="02020603050405020304" pitchFamily="18" charset="0"/>
                <a:cs typeface="Times New Roman" panose="02020603050405020304" pitchFamily="18" charset="0"/>
              </a:rPr>
              <a:t>đỉnh</a:t>
            </a:r>
            <a:r>
              <a:rPr lang="en-US" sz="3200" dirty="0">
                <a:solidFill>
                  <a:schemeClr val="bg1"/>
                </a:solidFill>
                <a:latin typeface="Times New Roman" panose="02020603050405020304" pitchFamily="18" charset="0"/>
                <a:cs typeface="Times New Roman" panose="02020603050405020304" pitchFamily="18" charset="0"/>
              </a:rPr>
              <a:t> 2 </a:t>
            </a:r>
            <a:r>
              <a:rPr lang="en-US" sz="3200" dirty="0" err="1">
                <a:solidFill>
                  <a:schemeClr val="bg1"/>
                </a:solidFill>
                <a:latin typeface="Times New Roman" panose="02020603050405020304" pitchFamily="18" charset="0"/>
                <a:cs typeface="Times New Roman" panose="02020603050405020304" pitchFamily="18" charset="0"/>
              </a:rPr>
              <a:t>đã</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được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xét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đỉnh</a:t>
            </a:r>
            <a:r>
              <a:rPr lang="en-US" sz="3200" dirty="0">
                <a:solidFill>
                  <a:schemeClr val="bg1"/>
                </a:solidFill>
                <a:latin typeface="Times New Roman" panose="02020603050405020304" pitchFamily="18" charset="0"/>
                <a:cs typeface="Times New Roman" panose="02020603050405020304" pitchFamily="18" charset="0"/>
              </a:rPr>
              <a:t> 6 </a:t>
            </a:r>
            <a:r>
              <a:rPr lang="en-US" sz="3200" dirty="0" err="1">
                <a:solidFill>
                  <a:schemeClr val="bg1"/>
                </a:solidFill>
                <a:latin typeface="Times New Roman" panose="02020603050405020304" pitchFamily="18" charset="0"/>
                <a:cs typeface="Times New Roman" panose="02020603050405020304" pitchFamily="18" charset="0"/>
              </a:rPr>
              <a:t>chưa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được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xét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nên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thêm</a:t>
            </a:r>
            <a:r>
              <a:rPr lang="en-US" sz="3200" dirty="0">
                <a:solidFill>
                  <a:schemeClr val="bg1"/>
                </a:solidFill>
                <a:latin typeface="Times New Roman" panose="02020603050405020304" pitchFamily="18" charset="0"/>
                <a:cs typeface="Times New Roman" panose="02020603050405020304" pitchFamily="18" charset="0"/>
              </a:rPr>
              <a:t> {6,10} </a:t>
            </a:r>
            <a:r>
              <a:rPr lang="en-US" sz="3200" dirty="0" err="1">
                <a:solidFill>
                  <a:schemeClr val="bg1"/>
                </a:solidFill>
                <a:latin typeface="Times New Roman" panose="02020603050405020304" pitchFamily="18" charset="0"/>
                <a:cs typeface="Times New Roman" panose="02020603050405020304" pitchFamily="18" charset="0"/>
              </a:rPr>
              <a:t>vào</a:t>
            </a:r>
            <a:r>
              <a:rPr lang="en-US" sz="3200" dirty="0">
                <a:solidFill>
                  <a:schemeClr val="bg1"/>
                </a:solidFill>
                <a:latin typeface="Times New Roman" panose="02020603050405020304" pitchFamily="18" charset="0"/>
                <a:cs typeface="Times New Roman" panose="02020603050405020304" pitchFamily="18" charset="0"/>
              </a:rPr>
              <a:t> HDUT Q</a:t>
            </a:r>
            <a:endParaRPr lang="en-US" sz="3200" dirty="0">
              <a:latin typeface="Times New Roman" panose="02020603050405020304" pitchFamily="18" charset="0"/>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9D5094B9-0A76-7F1A-CCA3-3B21E9CF6D67}"/>
              </a:ext>
            </a:extLst>
          </p:cNvPr>
          <p:cNvGraphicFramePr>
            <a:graphicFrameLocks noGrp="1"/>
          </p:cNvGraphicFramePr>
          <p:nvPr>
            <p:extLst>
              <p:ext uri="{D42A27DB-BD31-4B8C-83A1-F6EECF244321}">
                <p14:modId xmlns:p14="http://schemas.microsoft.com/office/powerpoint/2010/main" val="1640980785"/>
              </p:ext>
            </p:extLst>
          </p:nvPr>
        </p:nvGraphicFramePr>
        <p:xfrm>
          <a:off x="1310640" y="2584846"/>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3838502203"/>
                    </a:ext>
                  </a:extLst>
                </a:gridCol>
                <a:gridCol w="1644434">
                  <a:extLst>
                    <a:ext uri="{9D8B030D-6E8A-4147-A177-3AD203B41FA5}">
                      <a16:colId xmlns:a16="http://schemas.microsoft.com/office/drawing/2014/main" val="2030241223"/>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990428"/>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5412298"/>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1944532"/>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5102089"/>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4377248"/>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6837808"/>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2244010"/>
                  </a:ext>
                </a:extLst>
              </a:tr>
            </a:tbl>
          </a:graphicData>
        </a:graphic>
      </p:graphicFrame>
      <p:graphicFrame>
        <p:nvGraphicFramePr>
          <p:cNvPr id="17" name="Table 16">
            <a:extLst>
              <a:ext uri="{FF2B5EF4-FFF2-40B4-BE49-F238E27FC236}">
                <a16:creationId xmlns:a16="http://schemas.microsoft.com/office/drawing/2014/main" id="{508CFEE7-F618-FDE5-207E-949E42295D2C}"/>
              </a:ext>
            </a:extLst>
          </p:cNvPr>
          <p:cNvGraphicFramePr>
            <a:graphicFrameLocks noGrp="1"/>
          </p:cNvGraphicFramePr>
          <p:nvPr>
            <p:extLst>
              <p:ext uri="{D42A27DB-BD31-4B8C-83A1-F6EECF244321}">
                <p14:modId xmlns:p14="http://schemas.microsoft.com/office/powerpoint/2010/main" val="1983941170"/>
              </p:ext>
            </p:extLst>
          </p:nvPr>
        </p:nvGraphicFramePr>
        <p:xfrm>
          <a:off x="1295400" y="2562819"/>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1930915300"/>
                    </a:ext>
                  </a:extLst>
                </a:gridCol>
                <a:gridCol w="1644434">
                  <a:extLst>
                    <a:ext uri="{9D8B030D-6E8A-4147-A177-3AD203B41FA5}">
                      <a16:colId xmlns:a16="http://schemas.microsoft.com/office/drawing/2014/main" val="1296680255"/>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9879745"/>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434985"/>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0869010"/>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60952"/>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4040715"/>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6761360"/>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2283588"/>
                  </a:ext>
                </a:extLst>
              </a:tr>
            </a:tbl>
          </a:graphicData>
        </a:graphic>
      </p:graphicFrame>
      <p:graphicFrame>
        <p:nvGraphicFramePr>
          <p:cNvPr id="19" name="Table 18">
            <a:extLst>
              <a:ext uri="{FF2B5EF4-FFF2-40B4-BE49-F238E27FC236}">
                <a16:creationId xmlns:a16="http://schemas.microsoft.com/office/drawing/2014/main" id="{F3D831F0-3316-B3DC-F90D-066D50BEA26A}"/>
              </a:ext>
            </a:extLst>
          </p:cNvPr>
          <p:cNvGraphicFramePr>
            <a:graphicFrameLocks noGrp="1"/>
          </p:cNvGraphicFramePr>
          <p:nvPr>
            <p:extLst>
              <p:ext uri="{D42A27DB-BD31-4B8C-83A1-F6EECF244321}">
                <p14:modId xmlns:p14="http://schemas.microsoft.com/office/powerpoint/2010/main" val="2846447209"/>
              </p:ext>
            </p:extLst>
          </p:nvPr>
        </p:nvGraphicFramePr>
        <p:xfrm>
          <a:off x="4930141" y="2628900"/>
          <a:ext cx="12237720" cy="1371600"/>
        </p:xfrm>
        <a:graphic>
          <a:graphicData uri="http://schemas.openxmlformats.org/drawingml/2006/table">
            <a:tbl>
              <a:tblPr firstRow="1" bandRow="1">
                <a:tableStyleId>{5C22544A-7EE6-4342-B048-85BDC9FD1C3A}</a:tableStyleId>
              </a:tblPr>
              <a:tblGrid>
                <a:gridCol w="1223772">
                  <a:extLst>
                    <a:ext uri="{9D8B030D-6E8A-4147-A177-3AD203B41FA5}">
                      <a16:colId xmlns:a16="http://schemas.microsoft.com/office/drawing/2014/main" val="4257447362"/>
                    </a:ext>
                  </a:extLst>
                </a:gridCol>
                <a:gridCol w="1223772">
                  <a:extLst>
                    <a:ext uri="{9D8B030D-6E8A-4147-A177-3AD203B41FA5}">
                      <a16:colId xmlns:a16="http://schemas.microsoft.com/office/drawing/2014/main" val="3001193530"/>
                    </a:ext>
                  </a:extLst>
                </a:gridCol>
                <a:gridCol w="1223772">
                  <a:extLst>
                    <a:ext uri="{9D8B030D-6E8A-4147-A177-3AD203B41FA5}">
                      <a16:colId xmlns:a16="http://schemas.microsoft.com/office/drawing/2014/main" val="2054476125"/>
                    </a:ext>
                  </a:extLst>
                </a:gridCol>
                <a:gridCol w="1223772">
                  <a:extLst>
                    <a:ext uri="{9D8B030D-6E8A-4147-A177-3AD203B41FA5}">
                      <a16:colId xmlns:a16="http://schemas.microsoft.com/office/drawing/2014/main" val="1133545914"/>
                    </a:ext>
                  </a:extLst>
                </a:gridCol>
                <a:gridCol w="1223772">
                  <a:extLst>
                    <a:ext uri="{9D8B030D-6E8A-4147-A177-3AD203B41FA5}">
                      <a16:colId xmlns:a16="http://schemas.microsoft.com/office/drawing/2014/main" val="2801199647"/>
                    </a:ext>
                  </a:extLst>
                </a:gridCol>
                <a:gridCol w="1223772">
                  <a:extLst>
                    <a:ext uri="{9D8B030D-6E8A-4147-A177-3AD203B41FA5}">
                      <a16:colId xmlns:a16="http://schemas.microsoft.com/office/drawing/2014/main" val="1000758100"/>
                    </a:ext>
                  </a:extLst>
                </a:gridCol>
                <a:gridCol w="1223772">
                  <a:extLst>
                    <a:ext uri="{9D8B030D-6E8A-4147-A177-3AD203B41FA5}">
                      <a16:colId xmlns:a16="http://schemas.microsoft.com/office/drawing/2014/main" val="3923870036"/>
                    </a:ext>
                  </a:extLst>
                </a:gridCol>
                <a:gridCol w="1223772">
                  <a:extLst>
                    <a:ext uri="{9D8B030D-6E8A-4147-A177-3AD203B41FA5}">
                      <a16:colId xmlns:a16="http://schemas.microsoft.com/office/drawing/2014/main" val="1946057618"/>
                    </a:ext>
                  </a:extLst>
                </a:gridCol>
                <a:gridCol w="1223772">
                  <a:extLst>
                    <a:ext uri="{9D8B030D-6E8A-4147-A177-3AD203B41FA5}">
                      <a16:colId xmlns:a16="http://schemas.microsoft.com/office/drawing/2014/main" val="2442032205"/>
                    </a:ext>
                  </a:extLst>
                </a:gridCol>
                <a:gridCol w="1223772">
                  <a:extLst>
                    <a:ext uri="{9D8B030D-6E8A-4147-A177-3AD203B41FA5}">
                      <a16:colId xmlns:a16="http://schemas.microsoft.com/office/drawing/2014/main" val="1422034377"/>
                    </a:ext>
                  </a:extLst>
                </a:gridCol>
              </a:tblGrid>
              <a:tr h="142240">
                <a:tc rowSpan="2">
                  <a:txBody>
                    <a:bodyPr/>
                    <a:lstStyle/>
                    <a:p>
                      <a:pPr algn="ct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tiên</a:t>
                      </a:r>
                      <a:r>
                        <a:rPr lang="en-US" sz="2800" dirty="0">
                          <a:latin typeface="Times New Roman" panose="02020603050405020304" pitchFamily="18" charset="0"/>
                          <a:cs typeface="Times New Roman" panose="02020603050405020304" pitchFamily="18" charset="0"/>
                        </a:rPr>
                        <a:t> 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5713361"/>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22699"/>
                  </a:ext>
                </a:extLst>
              </a:tr>
            </a:tbl>
          </a:graphicData>
        </a:graphic>
      </p:graphicFrame>
      <p:graphicFrame>
        <p:nvGraphicFramePr>
          <p:cNvPr id="20" name="Table 19">
            <a:extLst>
              <a:ext uri="{FF2B5EF4-FFF2-40B4-BE49-F238E27FC236}">
                <a16:creationId xmlns:a16="http://schemas.microsoft.com/office/drawing/2014/main" id="{5C616142-705B-6672-0316-3C55B51EA26B}"/>
              </a:ext>
            </a:extLst>
          </p:cNvPr>
          <p:cNvGraphicFramePr>
            <a:graphicFrameLocks noGrp="1"/>
          </p:cNvGraphicFramePr>
          <p:nvPr>
            <p:extLst>
              <p:ext uri="{D42A27DB-BD31-4B8C-83A1-F6EECF244321}">
                <p14:modId xmlns:p14="http://schemas.microsoft.com/office/powerpoint/2010/main" val="404197799"/>
              </p:ext>
            </p:extLst>
          </p:nvPr>
        </p:nvGraphicFramePr>
        <p:xfrm>
          <a:off x="4930140" y="2648669"/>
          <a:ext cx="12237720" cy="1371600"/>
        </p:xfrm>
        <a:graphic>
          <a:graphicData uri="http://schemas.openxmlformats.org/drawingml/2006/table">
            <a:tbl>
              <a:tblPr firstRow="1" bandRow="1">
                <a:tableStyleId>{5C22544A-7EE6-4342-B048-85BDC9FD1C3A}</a:tableStyleId>
              </a:tblPr>
              <a:tblGrid>
                <a:gridCol w="1223772">
                  <a:extLst>
                    <a:ext uri="{9D8B030D-6E8A-4147-A177-3AD203B41FA5}">
                      <a16:colId xmlns:a16="http://schemas.microsoft.com/office/drawing/2014/main" val="541423829"/>
                    </a:ext>
                  </a:extLst>
                </a:gridCol>
                <a:gridCol w="1223772">
                  <a:extLst>
                    <a:ext uri="{9D8B030D-6E8A-4147-A177-3AD203B41FA5}">
                      <a16:colId xmlns:a16="http://schemas.microsoft.com/office/drawing/2014/main" val="2778893005"/>
                    </a:ext>
                  </a:extLst>
                </a:gridCol>
                <a:gridCol w="1223772">
                  <a:extLst>
                    <a:ext uri="{9D8B030D-6E8A-4147-A177-3AD203B41FA5}">
                      <a16:colId xmlns:a16="http://schemas.microsoft.com/office/drawing/2014/main" val="1561540341"/>
                    </a:ext>
                  </a:extLst>
                </a:gridCol>
                <a:gridCol w="1223772">
                  <a:extLst>
                    <a:ext uri="{9D8B030D-6E8A-4147-A177-3AD203B41FA5}">
                      <a16:colId xmlns:a16="http://schemas.microsoft.com/office/drawing/2014/main" val="2523791608"/>
                    </a:ext>
                  </a:extLst>
                </a:gridCol>
                <a:gridCol w="1223772">
                  <a:extLst>
                    <a:ext uri="{9D8B030D-6E8A-4147-A177-3AD203B41FA5}">
                      <a16:colId xmlns:a16="http://schemas.microsoft.com/office/drawing/2014/main" val="3332286449"/>
                    </a:ext>
                  </a:extLst>
                </a:gridCol>
                <a:gridCol w="1223772">
                  <a:extLst>
                    <a:ext uri="{9D8B030D-6E8A-4147-A177-3AD203B41FA5}">
                      <a16:colId xmlns:a16="http://schemas.microsoft.com/office/drawing/2014/main" val="466551170"/>
                    </a:ext>
                  </a:extLst>
                </a:gridCol>
                <a:gridCol w="1223772">
                  <a:extLst>
                    <a:ext uri="{9D8B030D-6E8A-4147-A177-3AD203B41FA5}">
                      <a16:colId xmlns:a16="http://schemas.microsoft.com/office/drawing/2014/main" val="1882344262"/>
                    </a:ext>
                  </a:extLst>
                </a:gridCol>
                <a:gridCol w="1223772">
                  <a:extLst>
                    <a:ext uri="{9D8B030D-6E8A-4147-A177-3AD203B41FA5}">
                      <a16:colId xmlns:a16="http://schemas.microsoft.com/office/drawing/2014/main" val="1242648291"/>
                    </a:ext>
                  </a:extLst>
                </a:gridCol>
                <a:gridCol w="1223772">
                  <a:extLst>
                    <a:ext uri="{9D8B030D-6E8A-4147-A177-3AD203B41FA5}">
                      <a16:colId xmlns:a16="http://schemas.microsoft.com/office/drawing/2014/main" val="1903525899"/>
                    </a:ext>
                  </a:extLst>
                </a:gridCol>
                <a:gridCol w="1223772">
                  <a:extLst>
                    <a:ext uri="{9D8B030D-6E8A-4147-A177-3AD203B41FA5}">
                      <a16:colId xmlns:a16="http://schemas.microsoft.com/office/drawing/2014/main" val="1942496143"/>
                    </a:ext>
                  </a:extLst>
                </a:gridCol>
              </a:tblGrid>
              <a:tr h="142240">
                <a:tc rowSpan="2">
                  <a:txBody>
                    <a:bodyPr/>
                    <a:lstStyle/>
                    <a:p>
                      <a:pPr algn="ct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tiên</a:t>
                      </a:r>
                      <a:r>
                        <a:rPr lang="en-US" sz="2800" dirty="0">
                          <a:latin typeface="Times New Roman" panose="02020603050405020304" pitchFamily="18" charset="0"/>
                          <a:cs typeface="Times New Roman" panose="02020603050405020304" pitchFamily="18" charset="0"/>
                        </a:rPr>
                        <a:t> 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522629"/>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4290491"/>
                  </a:ext>
                </a:extLst>
              </a:tr>
            </a:tbl>
          </a:graphicData>
        </a:graphic>
      </p:graphicFrame>
      <p:graphicFrame>
        <p:nvGraphicFramePr>
          <p:cNvPr id="21" name="Table 20">
            <a:extLst>
              <a:ext uri="{FF2B5EF4-FFF2-40B4-BE49-F238E27FC236}">
                <a16:creationId xmlns:a16="http://schemas.microsoft.com/office/drawing/2014/main" id="{3ADEDC21-EAAF-4756-EE10-04FEA3E7988A}"/>
              </a:ext>
            </a:extLst>
          </p:cNvPr>
          <p:cNvGraphicFramePr>
            <a:graphicFrameLocks noGrp="1"/>
          </p:cNvGraphicFramePr>
          <p:nvPr>
            <p:extLst>
              <p:ext uri="{D42A27DB-BD31-4B8C-83A1-F6EECF244321}">
                <p14:modId xmlns:p14="http://schemas.microsoft.com/office/powerpoint/2010/main" val="2184881200"/>
              </p:ext>
            </p:extLst>
          </p:nvPr>
        </p:nvGraphicFramePr>
        <p:xfrm>
          <a:off x="4914901" y="2668438"/>
          <a:ext cx="12237720" cy="1371600"/>
        </p:xfrm>
        <a:graphic>
          <a:graphicData uri="http://schemas.openxmlformats.org/drawingml/2006/table">
            <a:tbl>
              <a:tblPr firstRow="1" bandRow="1">
                <a:tableStyleId>{5C22544A-7EE6-4342-B048-85BDC9FD1C3A}</a:tableStyleId>
              </a:tblPr>
              <a:tblGrid>
                <a:gridCol w="1223772">
                  <a:extLst>
                    <a:ext uri="{9D8B030D-6E8A-4147-A177-3AD203B41FA5}">
                      <a16:colId xmlns:a16="http://schemas.microsoft.com/office/drawing/2014/main" val="3390075980"/>
                    </a:ext>
                  </a:extLst>
                </a:gridCol>
                <a:gridCol w="1223772">
                  <a:extLst>
                    <a:ext uri="{9D8B030D-6E8A-4147-A177-3AD203B41FA5}">
                      <a16:colId xmlns:a16="http://schemas.microsoft.com/office/drawing/2014/main" val="2228333060"/>
                    </a:ext>
                  </a:extLst>
                </a:gridCol>
                <a:gridCol w="1223772">
                  <a:extLst>
                    <a:ext uri="{9D8B030D-6E8A-4147-A177-3AD203B41FA5}">
                      <a16:colId xmlns:a16="http://schemas.microsoft.com/office/drawing/2014/main" val="3844994569"/>
                    </a:ext>
                  </a:extLst>
                </a:gridCol>
                <a:gridCol w="1223772">
                  <a:extLst>
                    <a:ext uri="{9D8B030D-6E8A-4147-A177-3AD203B41FA5}">
                      <a16:colId xmlns:a16="http://schemas.microsoft.com/office/drawing/2014/main" val="996348554"/>
                    </a:ext>
                  </a:extLst>
                </a:gridCol>
                <a:gridCol w="1223772">
                  <a:extLst>
                    <a:ext uri="{9D8B030D-6E8A-4147-A177-3AD203B41FA5}">
                      <a16:colId xmlns:a16="http://schemas.microsoft.com/office/drawing/2014/main" val="2070354124"/>
                    </a:ext>
                  </a:extLst>
                </a:gridCol>
                <a:gridCol w="1223772">
                  <a:extLst>
                    <a:ext uri="{9D8B030D-6E8A-4147-A177-3AD203B41FA5}">
                      <a16:colId xmlns:a16="http://schemas.microsoft.com/office/drawing/2014/main" val="907442498"/>
                    </a:ext>
                  </a:extLst>
                </a:gridCol>
                <a:gridCol w="1223772">
                  <a:extLst>
                    <a:ext uri="{9D8B030D-6E8A-4147-A177-3AD203B41FA5}">
                      <a16:colId xmlns:a16="http://schemas.microsoft.com/office/drawing/2014/main" val="3403283087"/>
                    </a:ext>
                  </a:extLst>
                </a:gridCol>
                <a:gridCol w="1223772">
                  <a:extLst>
                    <a:ext uri="{9D8B030D-6E8A-4147-A177-3AD203B41FA5}">
                      <a16:colId xmlns:a16="http://schemas.microsoft.com/office/drawing/2014/main" val="2308260280"/>
                    </a:ext>
                  </a:extLst>
                </a:gridCol>
                <a:gridCol w="1223772">
                  <a:extLst>
                    <a:ext uri="{9D8B030D-6E8A-4147-A177-3AD203B41FA5}">
                      <a16:colId xmlns:a16="http://schemas.microsoft.com/office/drawing/2014/main" val="1206670141"/>
                    </a:ext>
                  </a:extLst>
                </a:gridCol>
                <a:gridCol w="1223772">
                  <a:extLst>
                    <a:ext uri="{9D8B030D-6E8A-4147-A177-3AD203B41FA5}">
                      <a16:colId xmlns:a16="http://schemas.microsoft.com/office/drawing/2014/main" val="2696472695"/>
                    </a:ext>
                  </a:extLst>
                </a:gridCol>
              </a:tblGrid>
              <a:tr h="142240">
                <a:tc rowSpan="2">
                  <a:txBody>
                    <a:bodyPr/>
                    <a:lstStyle/>
                    <a:p>
                      <a:pPr algn="ct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tiên</a:t>
                      </a:r>
                      <a:r>
                        <a:rPr lang="en-US" sz="2800" dirty="0">
                          <a:latin typeface="Times New Roman" panose="02020603050405020304" pitchFamily="18" charset="0"/>
                          <a:cs typeface="Times New Roman" panose="02020603050405020304" pitchFamily="18" charset="0"/>
                        </a:rPr>
                        <a:t> 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0733167"/>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3464118"/>
                  </a:ext>
                </a:extLst>
              </a:tr>
            </a:tbl>
          </a:graphicData>
        </a:graphic>
      </p:graphicFrame>
      <p:pic>
        <p:nvPicPr>
          <p:cNvPr id="22" name="Picture 21">
            <a:extLst>
              <a:ext uri="{FF2B5EF4-FFF2-40B4-BE49-F238E27FC236}">
                <a16:creationId xmlns:a16="http://schemas.microsoft.com/office/drawing/2014/main" id="{84373D1C-43E1-7283-D11D-AAF78D2BCD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4900" y="4381500"/>
            <a:ext cx="5753903" cy="3191320"/>
          </a:xfrm>
          <a:prstGeom prst="rect">
            <a:avLst/>
          </a:prstGeom>
        </p:spPr>
      </p:pic>
      <p:pic>
        <p:nvPicPr>
          <p:cNvPr id="24" name="Picture 23">
            <a:extLst>
              <a:ext uri="{FF2B5EF4-FFF2-40B4-BE49-F238E27FC236}">
                <a16:creationId xmlns:a16="http://schemas.microsoft.com/office/drawing/2014/main" id="{8CA3E574-51F6-EA6B-7A28-70CF73A72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325" y="4381500"/>
            <a:ext cx="5982535" cy="3286584"/>
          </a:xfrm>
          <a:prstGeom prst="rect">
            <a:avLst/>
          </a:prstGeom>
        </p:spPr>
      </p:pic>
    </p:spTree>
    <p:extLst>
      <p:ext uri="{BB962C8B-B14F-4D97-AF65-F5344CB8AC3E}">
        <p14:creationId xmlns:p14="http://schemas.microsoft.com/office/powerpoint/2010/main" val="152594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657B884C-829F-B05A-B486-772C14117978}"/>
              </a:ext>
            </a:extLst>
          </p:cNvPr>
          <p:cNvGraphicFramePr>
            <a:graphicFrameLocks noGrp="1"/>
          </p:cNvGraphicFramePr>
          <p:nvPr>
            <p:extLst>
              <p:ext uri="{D42A27DB-BD31-4B8C-83A1-F6EECF244321}">
                <p14:modId xmlns:p14="http://schemas.microsoft.com/office/powerpoint/2010/main" val="311077772"/>
              </p:ext>
            </p:extLst>
          </p:nvPr>
        </p:nvGraphicFramePr>
        <p:xfrm>
          <a:off x="1280160" y="2606873"/>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1370489825"/>
                    </a:ext>
                  </a:extLst>
                </a:gridCol>
                <a:gridCol w="1644434">
                  <a:extLst>
                    <a:ext uri="{9D8B030D-6E8A-4147-A177-3AD203B41FA5}">
                      <a16:colId xmlns:a16="http://schemas.microsoft.com/office/drawing/2014/main" val="4111099372"/>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152751"/>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330121"/>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160904"/>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476928"/>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363845"/>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922003"/>
                  </a:ext>
                </a:extLst>
              </a:tr>
            </a:tbl>
          </a:graphicData>
        </a:graphic>
      </p:graphicFrame>
      <p:sp>
        <p:nvSpPr>
          <p:cNvPr id="9" name="TextBox 8">
            <a:extLst>
              <a:ext uri="{FF2B5EF4-FFF2-40B4-BE49-F238E27FC236}">
                <a16:creationId xmlns:a16="http://schemas.microsoft.com/office/drawing/2014/main" id="{B25557A0-7160-F4F1-A4CF-541D8AD6D83A}"/>
              </a:ext>
            </a:extLst>
          </p:cNvPr>
          <p:cNvSpPr txBox="1"/>
          <p:nvPr/>
        </p:nvSpPr>
        <p:spPr>
          <a:xfrm>
            <a:off x="1249680" y="504913"/>
            <a:ext cx="13837920" cy="584775"/>
          </a:xfrm>
          <a:prstGeom prst="rect">
            <a:avLst/>
          </a:prstGeom>
          <a:noFill/>
        </p:spPr>
        <p:txBody>
          <a:bodyPr wrap="square" rtlCol="0">
            <a:spAutoFit/>
          </a:bodyPr>
          <a:lstStyle/>
          <a:p>
            <a:r>
              <a:rPr lang="en-US" sz="3200" dirty="0" err="1">
                <a:solidFill>
                  <a:schemeClr val="bg1"/>
                </a:solidFill>
                <a:latin typeface="Times New Roman" panose="02020603050405020304" pitchFamily="18" charset="0"/>
                <a:cs typeface="Times New Roman" panose="02020603050405020304" pitchFamily="18" charset="0"/>
              </a:rPr>
              <a:t>Lấy</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cặp</a:t>
            </a:r>
            <a:r>
              <a:rPr lang="en-US" sz="3200" dirty="0">
                <a:solidFill>
                  <a:schemeClr val="bg1"/>
                </a:solidFill>
                <a:latin typeface="Times New Roman" panose="02020603050405020304" pitchFamily="18" charset="0"/>
                <a:cs typeface="Times New Roman" panose="02020603050405020304" pitchFamily="18" charset="0"/>
              </a:rPr>
              <a:t> (6,8) </a:t>
            </a:r>
            <a:r>
              <a:rPr lang="en-US" sz="3200" dirty="0" err="1">
                <a:solidFill>
                  <a:schemeClr val="bg1"/>
                </a:solidFill>
                <a:latin typeface="Times New Roman" panose="02020603050405020304" pitchFamily="18" charset="0"/>
                <a:cs typeface="Times New Roman" panose="02020603050405020304" pitchFamily="18" charset="0"/>
              </a:rPr>
              <a:t>từ</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hàng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đợi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vì</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trọng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số</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nhỏ</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nhất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Đặt</a:t>
            </a:r>
            <a:r>
              <a:rPr lang="en-US" sz="3200" dirty="0">
                <a:solidFill>
                  <a:schemeClr val="bg1"/>
                </a:solidFill>
                <a:latin typeface="Times New Roman" panose="02020603050405020304" pitchFamily="18" charset="0"/>
                <a:cs typeface="Times New Roman" panose="02020603050405020304" pitchFamily="18" charset="0"/>
              </a:rPr>
              <a:t> visited[6]=true.</a:t>
            </a:r>
          </a:p>
        </p:txBody>
      </p:sp>
      <p:graphicFrame>
        <p:nvGraphicFramePr>
          <p:cNvPr id="2" name="Table 1">
            <a:extLst>
              <a:ext uri="{FF2B5EF4-FFF2-40B4-BE49-F238E27FC236}">
                <a16:creationId xmlns:a16="http://schemas.microsoft.com/office/drawing/2014/main" id="{801FD16E-7DF6-4573-839F-F229B4D20BC3}"/>
              </a:ext>
            </a:extLst>
          </p:cNvPr>
          <p:cNvGraphicFramePr>
            <a:graphicFrameLocks noGrp="1"/>
          </p:cNvGraphicFramePr>
          <p:nvPr>
            <p:extLst>
              <p:ext uri="{D42A27DB-BD31-4B8C-83A1-F6EECF244321}">
                <p14:modId xmlns:p14="http://schemas.microsoft.com/office/powerpoint/2010/main" val="2184816858"/>
              </p:ext>
            </p:extLst>
          </p:nvPr>
        </p:nvGraphicFramePr>
        <p:xfrm>
          <a:off x="1295400" y="2628900"/>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1370489825"/>
                    </a:ext>
                  </a:extLst>
                </a:gridCol>
                <a:gridCol w="1644434">
                  <a:extLst>
                    <a:ext uri="{9D8B030D-6E8A-4147-A177-3AD203B41FA5}">
                      <a16:colId xmlns:a16="http://schemas.microsoft.com/office/drawing/2014/main" val="4111099372"/>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99393"/>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7152751"/>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7330121"/>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160904"/>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3476928"/>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5363845"/>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922003"/>
                  </a:ext>
                </a:extLst>
              </a:tr>
            </a:tbl>
          </a:graphicData>
        </a:graphic>
      </p:graphicFrame>
      <p:graphicFrame>
        <p:nvGraphicFramePr>
          <p:cNvPr id="5" name="Table 4">
            <a:extLst>
              <a:ext uri="{FF2B5EF4-FFF2-40B4-BE49-F238E27FC236}">
                <a16:creationId xmlns:a16="http://schemas.microsoft.com/office/drawing/2014/main" id="{85651AE5-1FA4-FB43-3FD0-7A9CB4EADC7F}"/>
              </a:ext>
            </a:extLst>
          </p:cNvPr>
          <p:cNvGraphicFramePr>
            <a:graphicFrameLocks noGrp="1"/>
          </p:cNvGraphicFramePr>
          <p:nvPr>
            <p:extLst>
              <p:ext uri="{D42A27DB-BD31-4B8C-83A1-F6EECF244321}">
                <p14:modId xmlns:p14="http://schemas.microsoft.com/office/powerpoint/2010/main" val="234545421"/>
              </p:ext>
            </p:extLst>
          </p:nvPr>
        </p:nvGraphicFramePr>
        <p:xfrm>
          <a:off x="1280160" y="2606873"/>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798383193"/>
                    </a:ext>
                  </a:extLst>
                </a:gridCol>
                <a:gridCol w="1644434">
                  <a:extLst>
                    <a:ext uri="{9D8B030D-6E8A-4147-A177-3AD203B41FA5}">
                      <a16:colId xmlns:a16="http://schemas.microsoft.com/office/drawing/2014/main" val="680330260"/>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7732355"/>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567344"/>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572887"/>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8553293"/>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6586896"/>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6800051"/>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535938"/>
                  </a:ext>
                </a:extLst>
              </a:tr>
            </a:tbl>
          </a:graphicData>
        </a:graphic>
      </p:graphicFrame>
      <p:graphicFrame>
        <p:nvGraphicFramePr>
          <p:cNvPr id="11" name="Table 10">
            <a:extLst>
              <a:ext uri="{FF2B5EF4-FFF2-40B4-BE49-F238E27FC236}">
                <a16:creationId xmlns:a16="http://schemas.microsoft.com/office/drawing/2014/main" id="{C857752C-8AC4-BA94-E7A6-108145ABBF77}"/>
              </a:ext>
            </a:extLst>
          </p:cNvPr>
          <p:cNvGraphicFramePr>
            <a:graphicFrameLocks noGrp="1"/>
          </p:cNvGraphicFramePr>
          <p:nvPr>
            <p:extLst>
              <p:ext uri="{D42A27DB-BD31-4B8C-83A1-F6EECF244321}">
                <p14:modId xmlns:p14="http://schemas.microsoft.com/office/powerpoint/2010/main" val="2580180855"/>
              </p:ext>
            </p:extLst>
          </p:nvPr>
        </p:nvGraphicFramePr>
        <p:xfrm>
          <a:off x="1295400" y="2606873"/>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1283965774"/>
                    </a:ext>
                  </a:extLst>
                </a:gridCol>
                <a:gridCol w="1644434">
                  <a:extLst>
                    <a:ext uri="{9D8B030D-6E8A-4147-A177-3AD203B41FA5}">
                      <a16:colId xmlns:a16="http://schemas.microsoft.com/office/drawing/2014/main" val="2903763195"/>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3678277"/>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2503393"/>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8978913"/>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4831034"/>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3752593"/>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2158845"/>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3470713"/>
                  </a:ext>
                </a:extLst>
              </a:tr>
            </a:tbl>
          </a:graphicData>
        </a:graphic>
      </p:graphicFrame>
      <p:sp>
        <p:nvSpPr>
          <p:cNvPr id="3" name="TextBox 2">
            <a:extLst>
              <a:ext uri="{FF2B5EF4-FFF2-40B4-BE49-F238E27FC236}">
                <a16:creationId xmlns:a16="http://schemas.microsoft.com/office/drawing/2014/main" id="{4E8F62A0-F2B3-9466-6470-A624190885D9}"/>
              </a:ext>
            </a:extLst>
          </p:cNvPr>
          <p:cNvSpPr txBox="1"/>
          <p:nvPr/>
        </p:nvSpPr>
        <p:spPr>
          <a:xfrm>
            <a:off x="1211580" y="1180339"/>
            <a:ext cx="15864840" cy="1077218"/>
          </a:xfrm>
          <a:prstGeom prst="rect">
            <a:avLst/>
          </a:prstGeom>
          <a:noFill/>
        </p:spPr>
        <p:txBody>
          <a:bodyPr wrap="square" rtlCol="0">
            <a:spAutoFit/>
          </a:bodyPr>
          <a:lstStyle/>
          <a:p>
            <a:r>
              <a:rPr lang="en-US" sz="3200" dirty="0" err="1">
                <a:solidFill>
                  <a:schemeClr val="bg1"/>
                </a:solidFill>
                <a:latin typeface="Times New Roman" panose="02020603050405020304" pitchFamily="18" charset="0"/>
                <a:cs typeface="Times New Roman" panose="02020603050405020304" pitchFamily="18" charset="0"/>
              </a:rPr>
              <a:t>Đỉnh</a:t>
            </a:r>
            <a:r>
              <a:rPr lang="en-US" sz="3200" dirty="0">
                <a:solidFill>
                  <a:schemeClr val="bg1"/>
                </a:solidFill>
                <a:latin typeface="Times New Roman" panose="02020603050405020304" pitchFamily="18" charset="0"/>
                <a:cs typeface="Times New Roman" panose="02020603050405020304" pitchFamily="18" charset="0"/>
              </a:rPr>
              <a:t> 6 </a:t>
            </a:r>
            <a:r>
              <a:rPr lang="en-US" sz="3200" dirty="0" err="1">
                <a:solidFill>
                  <a:schemeClr val="bg1"/>
                </a:solidFill>
                <a:latin typeface="Times New Roman" panose="02020603050405020304" pitchFamily="18" charset="0"/>
                <a:cs typeface="Times New Roman" panose="02020603050405020304" pitchFamily="18" charset="0"/>
              </a:rPr>
              <a:t>kề</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với</a:t>
            </a:r>
            <a:r>
              <a:rPr lang="en-US" sz="3200" dirty="0">
                <a:solidFill>
                  <a:schemeClr val="bg1"/>
                </a:solidFill>
                <a:latin typeface="Times New Roman" panose="02020603050405020304" pitchFamily="18" charset="0"/>
                <a:cs typeface="Times New Roman" panose="02020603050405020304" pitchFamily="18" charset="0"/>
              </a:rPr>
              <a:t> 4 </a:t>
            </a:r>
            <a:r>
              <a:rPr lang="en-US" sz="3200" dirty="0" err="1">
                <a:solidFill>
                  <a:schemeClr val="bg1"/>
                </a:solidFill>
                <a:latin typeface="Times New Roman" panose="02020603050405020304" pitchFamily="18" charset="0"/>
                <a:cs typeface="Times New Roman" panose="02020603050405020304" pitchFamily="18" charset="0"/>
              </a:rPr>
              <a:t>và</a:t>
            </a:r>
            <a:r>
              <a:rPr lang="en-US" sz="3200" dirty="0">
                <a:solidFill>
                  <a:schemeClr val="bg1"/>
                </a:solidFill>
                <a:latin typeface="Times New Roman" panose="02020603050405020304" pitchFamily="18" charset="0"/>
                <a:cs typeface="Times New Roman" panose="02020603050405020304" pitchFamily="18" charset="0"/>
              </a:rPr>
              <a:t> 5, </a:t>
            </a:r>
            <a:r>
              <a:rPr lang="en-US" sz="3200" dirty="0" err="1">
                <a:solidFill>
                  <a:schemeClr val="bg1"/>
                </a:solidFill>
                <a:latin typeface="Times New Roman" panose="02020603050405020304" pitchFamily="18" charset="0"/>
                <a:cs typeface="Times New Roman" panose="02020603050405020304" pitchFamily="18" charset="0"/>
              </a:rPr>
              <a:t>nên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bỏ</a:t>
            </a:r>
            <a:r>
              <a:rPr lang="en-US" sz="3200" dirty="0">
                <a:solidFill>
                  <a:schemeClr val="bg1"/>
                </a:solidFill>
                <a:latin typeface="Times New Roman" panose="02020603050405020304" pitchFamily="18" charset="0"/>
                <a:cs typeface="Times New Roman" panose="02020603050405020304" pitchFamily="18" charset="0"/>
              </a:rPr>
              <a:t> qua. </a:t>
            </a:r>
            <a:r>
              <a:rPr lang="en-US" sz="3200" dirty="0" err="1">
                <a:solidFill>
                  <a:schemeClr val="bg1"/>
                </a:solidFill>
                <a:latin typeface="Times New Roman" panose="02020603050405020304" pitchFamily="18" charset="0"/>
                <a:cs typeface="Times New Roman" panose="02020603050405020304" pitchFamily="18" charset="0"/>
              </a:rPr>
              <a:t>Xét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tiếp</a:t>
            </a:r>
            <a:r>
              <a:rPr lang="en-US" sz="3200" dirty="0">
                <a:solidFill>
                  <a:schemeClr val="bg1"/>
                </a:solidFill>
                <a:latin typeface="Times New Roman" panose="02020603050405020304" pitchFamily="18" charset="0"/>
                <a:cs typeface="Times New Roman" panose="02020603050405020304" pitchFamily="18" charset="0"/>
              </a:rPr>
              <a:t> front </a:t>
            </a:r>
            <a:r>
              <a:rPr lang="en-US" sz="3200" dirty="0" err="1">
                <a:solidFill>
                  <a:schemeClr val="bg1"/>
                </a:solidFill>
                <a:latin typeface="Times New Roman" panose="02020603050405020304" pitchFamily="18" charset="0"/>
                <a:cs typeface="Times New Roman" panose="02020603050405020304" pitchFamily="18" charset="0"/>
              </a:rPr>
              <a:t>của</a:t>
            </a:r>
            <a:r>
              <a:rPr lang="en-US" sz="3200" dirty="0">
                <a:solidFill>
                  <a:schemeClr val="bg1"/>
                </a:solidFill>
                <a:latin typeface="Times New Roman" panose="02020603050405020304" pitchFamily="18" charset="0"/>
                <a:cs typeface="Times New Roman" panose="02020603050405020304" pitchFamily="18" charset="0"/>
              </a:rPr>
              <a:t> HDUT Q</a:t>
            </a:r>
          </a:p>
          <a:p>
            <a:r>
              <a:rPr lang="en-US" sz="3200" dirty="0" err="1">
                <a:solidFill>
                  <a:schemeClr val="bg1"/>
                </a:solidFill>
                <a:latin typeface="Times New Roman" panose="02020603050405020304" pitchFamily="18" charset="0"/>
                <a:cs typeface="Times New Roman" panose="02020603050405020304" pitchFamily="18" charset="0"/>
              </a:rPr>
              <a:t>Lấy</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cặp</a:t>
            </a:r>
            <a:r>
              <a:rPr lang="en-US" sz="3200" dirty="0">
                <a:solidFill>
                  <a:schemeClr val="bg1"/>
                </a:solidFill>
                <a:latin typeface="Times New Roman" panose="02020603050405020304" pitchFamily="18" charset="0"/>
                <a:cs typeface="Times New Roman" panose="02020603050405020304" pitchFamily="18" charset="0"/>
              </a:rPr>
              <a:t> (6,8) </a:t>
            </a:r>
            <a:r>
              <a:rPr lang="en-US" sz="3200" dirty="0" err="1">
                <a:solidFill>
                  <a:schemeClr val="bg1"/>
                </a:solidFill>
                <a:latin typeface="Times New Roman" panose="02020603050405020304" pitchFamily="18" charset="0"/>
                <a:cs typeface="Times New Roman" panose="02020603050405020304" pitchFamily="18" charset="0"/>
              </a:rPr>
              <a:t>từ</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hàng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đợi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vì</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đỉnh</a:t>
            </a:r>
            <a:r>
              <a:rPr lang="en-US" sz="3200" dirty="0">
                <a:solidFill>
                  <a:schemeClr val="bg1"/>
                </a:solidFill>
                <a:latin typeface="Times New Roman" panose="02020603050405020304" pitchFamily="18" charset="0"/>
                <a:cs typeface="Times New Roman" panose="02020603050405020304" pitchFamily="18" charset="0"/>
              </a:rPr>
              <a:t> 6 </a:t>
            </a:r>
            <a:r>
              <a:rPr lang="en-US" sz="3200" dirty="0" err="1">
                <a:solidFill>
                  <a:schemeClr val="bg1"/>
                </a:solidFill>
                <a:latin typeface="Times New Roman" panose="02020603050405020304" pitchFamily="18" charset="0"/>
                <a:cs typeface="Times New Roman" panose="02020603050405020304" pitchFamily="18" charset="0"/>
              </a:rPr>
              <a:t>đã</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được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xét</a:t>
            </a:r>
            <a:r>
              <a:rPr lang="en-US" sz="3200" dirty="0">
                <a:solidFill>
                  <a:schemeClr val="bg1"/>
                </a:solidFill>
                <a:latin typeface="Times New Roman" panose="02020603050405020304" pitchFamily="18" charset="0"/>
                <a:cs typeface="Times New Roman" panose="02020603050405020304" pitchFamily="18" charset="0"/>
              </a:rPr>
              <a:t>, hang </a:t>
            </a:r>
            <a:r>
              <a:rPr lang="en-US" sz="3200" dirty="0" err="1">
                <a:solidFill>
                  <a:schemeClr val="bg1"/>
                </a:solidFill>
                <a:latin typeface="Times New Roman" panose="02020603050405020304" pitchFamily="18" charset="0"/>
                <a:cs typeface="Times New Roman" panose="02020603050405020304" pitchFamily="18" charset="0"/>
              </a:rPr>
              <a:t>đợi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ưu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tiên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rỗng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kết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thúc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thuật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toán</a:t>
            </a:r>
            <a:endParaRPr lang="en-US" sz="3200" dirty="0">
              <a:solidFill>
                <a:schemeClr val="bg1"/>
              </a:solidFill>
              <a:latin typeface="Times New Roman" panose="02020603050405020304" pitchFamily="18" charset="0"/>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9D5094B9-0A76-7F1A-CCA3-3B21E9CF6D67}"/>
              </a:ext>
            </a:extLst>
          </p:cNvPr>
          <p:cNvGraphicFramePr>
            <a:graphicFrameLocks noGrp="1"/>
          </p:cNvGraphicFramePr>
          <p:nvPr>
            <p:extLst>
              <p:ext uri="{D42A27DB-BD31-4B8C-83A1-F6EECF244321}">
                <p14:modId xmlns:p14="http://schemas.microsoft.com/office/powerpoint/2010/main" val="236974652"/>
              </p:ext>
            </p:extLst>
          </p:nvPr>
        </p:nvGraphicFramePr>
        <p:xfrm>
          <a:off x="1310640" y="2584846"/>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3838502203"/>
                    </a:ext>
                  </a:extLst>
                </a:gridCol>
                <a:gridCol w="1644434">
                  <a:extLst>
                    <a:ext uri="{9D8B030D-6E8A-4147-A177-3AD203B41FA5}">
                      <a16:colId xmlns:a16="http://schemas.microsoft.com/office/drawing/2014/main" val="2030241223"/>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990428"/>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5412298"/>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1944532"/>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5102089"/>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4377248"/>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6837808"/>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2244010"/>
                  </a:ext>
                </a:extLst>
              </a:tr>
            </a:tbl>
          </a:graphicData>
        </a:graphic>
      </p:graphicFrame>
      <p:graphicFrame>
        <p:nvGraphicFramePr>
          <p:cNvPr id="17" name="Table 16">
            <a:extLst>
              <a:ext uri="{FF2B5EF4-FFF2-40B4-BE49-F238E27FC236}">
                <a16:creationId xmlns:a16="http://schemas.microsoft.com/office/drawing/2014/main" id="{508CFEE7-F618-FDE5-207E-949E42295D2C}"/>
              </a:ext>
            </a:extLst>
          </p:cNvPr>
          <p:cNvGraphicFramePr>
            <a:graphicFrameLocks noGrp="1"/>
          </p:cNvGraphicFramePr>
          <p:nvPr>
            <p:extLst>
              <p:ext uri="{D42A27DB-BD31-4B8C-83A1-F6EECF244321}">
                <p14:modId xmlns:p14="http://schemas.microsoft.com/office/powerpoint/2010/main" val="1319165915"/>
              </p:ext>
            </p:extLst>
          </p:nvPr>
        </p:nvGraphicFramePr>
        <p:xfrm>
          <a:off x="1295400" y="2562819"/>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1930915300"/>
                    </a:ext>
                  </a:extLst>
                </a:gridCol>
                <a:gridCol w="1644434">
                  <a:extLst>
                    <a:ext uri="{9D8B030D-6E8A-4147-A177-3AD203B41FA5}">
                      <a16:colId xmlns:a16="http://schemas.microsoft.com/office/drawing/2014/main" val="1296680255"/>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9879745"/>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9434985"/>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0869010"/>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60952"/>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4040715"/>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6761360"/>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2283588"/>
                  </a:ext>
                </a:extLst>
              </a:tr>
            </a:tbl>
          </a:graphicData>
        </a:graphic>
      </p:graphicFrame>
      <p:graphicFrame>
        <p:nvGraphicFramePr>
          <p:cNvPr id="19" name="Table 18">
            <a:extLst>
              <a:ext uri="{FF2B5EF4-FFF2-40B4-BE49-F238E27FC236}">
                <a16:creationId xmlns:a16="http://schemas.microsoft.com/office/drawing/2014/main" id="{578CF7B9-9770-AF69-C6D9-6FA693B414E9}"/>
              </a:ext>
            </a:extLst>
          </p:cNvPr>
          <p:cNvGraphicFramePr>
            <a:graphicFrameLocks noGrp="1"/>
          </p:cNvGraphicFramePr>
          <p:nvPr>
            <p:extLst>
              <p:ext uri="{D42A27DB-BD31-4B8C-83A1-F6EECF244321}">
                <p14:modId xmlns:p14="http://schemas.microsoft.com/office/powerpoint/2010/main" val="862239194"/>
              </p:ext>
            </p:extLst>
          </p:nvPr>
        </p:nvGraphicFramePr>
        <p:xfrm>
          <a:off x="5257800" y="2560320"/>
          <a:ext cx="12237720" cy="1371600"/>
        </p:xfrm>
        <a:graphic>
          <a:graphicData uri="http://schemas.openxmlformats.org/drawingml/2006/table">
            <a:tbl>
              <a:tblPr firstRow="1" bandRow="1">
                <a:tableStyleId>{5C22544A-7EE6-4342-B048-85BDC9FD1C3A}</a:tableStyleId>
              </a:tblPr>
              <a:tblGrid>
                <a:gridCol w="1223772">
                  <a:extLst>
                    <a:ext uri="{9D8B030D-6E8A-4147-A177-3AD203B41FA5}">
                      <a16:colId xmlns:a16="http://schemas.microsoft.com/office/drawing/2014/main" val="1233782220"/>
                    </a:ext>
                  </a:extLst>
                </a:gridCol>
                <a:gridCol w="1223772">
                  <a:extLst>
                    <a:ext uri="{9D8B030D-6E8A-4147-A177-3AD203B41FA5}">
                      <a16:colId xmlns:a16="http://schemas.microsoft.com/office/drawing/2014/main" val="1304780316"/>
                    </a:ext>
                  </a:extLst>
                </a:gridCol>
                <a:gridCol w="1223772">
                  <a:extLst>
                    <a:ext uri="{9D8B030D-6E8A-4147-A177-3AD203B41FA5}">
                      <a16:colId xmlns:a16="http://schemas.microsoft.com/office/drawing/2014/main" val="973710973"/>
                    </a:ext>
                  </a:extLst>
                </a:gridCol>
                <a:gridCol w="1223772">
                  <a:extLst>
                    <a:ext uri="{9D8B030D-6E8A-4147-A177-3AD203B41FA5}">
                      <a16:colId xmlns:a16="http://schemas.microsoft.com/office/drawing/2014/main" val="3189503743"/>
                    </a:ext>
                  </a:extLst>
                </a:gridCol>
                <a:gridCol w="1223772">
                  <a:extLst>
                    <a:ext uri="{9D8B030D-6E8A-4147-A177-3AD203B41FA5}">
                      <a16:colId xmlns:a16="http://schemas.microsoft.com/office/drawing/2014/main" val="2611502122"/>
                    </a:ext>
                  </a:extLst>
                </a:gridCol>
                <a:gridCol w="1223772">
                  <a:extLst>
                    <a:ext uri="{9D8B030D-6E8A-4147-A177-3AD203B41FA5}">
                      <a16:colId xmlns:a16="http://schemas.microsoft.com/office/drawing/2014/main" val="2749758070"/>
                    </a:ext>
                  </a:extLst>
                </a:gridCol>
                <a:gridCol w="1223772">
                  <a:extLst>
                    <a:ext uri="{9D8B030D-6E8A-4147-A177-3AD203B41FA5}">
                      <a16:colId xmlns:a16="http://schemas.microsoft.com/office/drawing/2014/main" val="3317490682"/>
                    </a:ext>
                  </a:extLst>
                </a:gridCol>
                <a:gridCol w="1223772">
                  <a:extLst>
                    <a:ext uri="{9D8B030D-6E8A-4147-A177-3AD203B41FA5}">
                      <a16:colId xmlns:a16="http://schemas.microsoft.com/office/drawing/2014/main" val="1995318685"/>
                    </a:ext>
                  </a:extLst>
                </a:gridCol>
                <a:gridCol w="1223772">
                  <a:extLst>
                    <a:ext uri="{9D8B030D-6E8A-4147-A177-3AD203B41FA5}">
                      <a16:colId xmlns:a16="http://schemas.microsoft.com/office/drawing/2014/main" val="4047744938"/>
                    </a:ext>
                  </a:extLst>
                </a:gridCol>
                <a:gridCol w="1223772">
                  <a:extLst>
                    <a:ext uri="{9D8B030D-6E8A-4147-A177-3AD203B41FA5}">
                      <a16:colId xmlns:a16="http://schemas.microsoft.com/office/drawing/2014/main" val="3184044814"/>
                    </a:ext>
                  </a:extLst>
                </a:gridCol>
              </a:tblGrid>
              <a:tr h="142240">
                <a:tc rowSpan="2">
                  <a:txBody>
                    <a:bodyPr/>
                    <a:lstStyle/>
                    <a:p>
                      <a:pPr algn="ct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tiên</a:t>
                      </a:r>
                      <a:r>
                        <a:rPr lang="en-US" sz="2800" dirty="0">
                          <a:latin typeface="Times New Roman" panose="02020603050405020304" pitchFamily="18" charset="0"/>
                          <a:cs typeface="Times New Roman" panose="02020603050405020304" pitchFamily="18" charset="0"/>
                        </a:rPr>
                        <a:t> 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881074"/>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733927"/>
                  </a:ext>
                </a:extLst>
              </a:tr>
            </a:tbl>
          </a:graphicData>
        </a:graphic>
      </p:graphicFrame>
      <p:graphicFrame>
        <p:nvGraphicFramePr>
          <p:cNvPr id="20" name="Table 19">
            <a:extLst>
              <a:ext uri="{FF2B5EF4-FFF2-40B4-BE49-F238E27FC236}">
                <a16:creationId xmlns:a16="http://schemas.microsoft.com/office/drawing/2014/main" id="{CDAAC95B-EBE9-42D7-71B2-FFA619792538}"/>
              </a:ext>
            </a:extLst>
          </p:cNvPr>
          <p:cNvGraphicFramePr>
            <a:graphicFrameLocks noGrp="1"/>
          </p:cNvGraphicFramePr>
          <p:nvPr>
            <p:extLst>
              <p:ext uri="{D42A27DB-BD31-4B8C-83A1-F6EECF244321}">
                <p14:modId xmlns:p14="http://schemas.microsoft.com/office/powerpoint/2010/main" val="1399734732"/>
              </p:ext>
            </p:extLst>
          </p:nvPr>
        </p:nvGraphicFramePr>
        <p:xfrm>
          <a:off x="1280160" y="2560320"/>
          <a:ext cx="3288868" cy="4724400"/>
        </p:xfrm>
        <a:graphic>
          <a:graphicData uri="http://schemas.openxmlformats.org/drawingml/2006/table">
            <a:tbl>
              <a:tblPr firstRow="1" bandRow="1">
                <a:tableStyleId>{5C22544A-7EE6-4342-B048-85BDC9FD1C3A}</a:tableStyleId>
              </a:tblPr>
              <a:tblGrid>
                <a:gridCol w="1644434">
                  <a:extLst>
                    <a:ext uri="{9D8B030D-6E8A-4147-A177-3AD203B41FA5}">
                      <a16:colId xmlns:a16="http://schemas.microsoft.com/office/drawing/2014/main" val="2576499404"/>
                    </a:ext>
                  </a:extLst>
                </a:gridCol>
                <a:gridCol w="1644434">
                  <a:extLst>
                    <a:ext uri="{9D8B030D-6E8A-4147-A177-3AD203B41FA5}">
                      <a16:colId xmlns:a16="http://schemas.microsoft.com/office/drawing/2014/main" val="3520577584"/>
                    </a:ext>
                  </a:extLst>
                </a:gridCol>
              </a:tblGrid>
              <a:tr h="440300">
                <a:tc>
                  <a:txBody>
                    <a:bodyPr/>
                    <a:lstStyle/>
                    <a:p>
                      <a:pPr algn="ctr"/>
                      <a:r>
                        <a:rPr lang="en-US" sz="2800" dirty="0" err="1">
                          <a:latin typeface="Times New Roman" panose="02020603050405020304" pitchFamily="18" charset="0"/>
                          <a:cs typeface="Times New Roman" panose="02020603050405020304" pitchFamily="18" charset="0"/>
                        </a:rPr>
                        <a:t>i</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Visited[</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7704134"/>
                  </a:ext>
                </a:extLst>
              </a:tr>
              <a:tr h="595700">
                <a:tc>
                  <a:txBody>
                    <a:bodyPr/>
                    <a:lstStyle/>
                    <a:p>
                      <a:pPr algn="ctr"/>
                      <a:r>
                        <a:rPr lang="en-US" sz="4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3025984"/>
                  </a:ext>
                </a:extLst>
              </a:tr>
              <a:tr h="595700">
                <a:tc>
                  <a:txBody>
                    <a:bodyPr/>
                    <a:lstStyle/>
                    <a:p>
                      <a:pPr algn="ctr"/>
                      <a:r>
                        <a:rPr lang="en-US" sz="4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0515709"/>
                  </a:ext>
                </a:extLst>
              </a:tr>
              <a:tr h="595700">
                <a:tc>
                  <a:txBody>
                    <a:bodyPr/>
                    <a:lstStyle/>
                    <a:p>
                      <a:pPr algn="ctr"/>
                      <a:r>
                        <a:rPr lang="en-US" sz="4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6699133"/>
                  </a:ext>
                </a:extLst>
              </a:tr>
              <a:tr h="595700">
                <a:tc>
                  <a:txBody>
                    <a:bodyPr/>
                    <a:lstStyle/>
                    <a:p>
                      <a:pPr algn="ctr"/>
                      <a:r>
                        <a:rPr lang="en-US" sz="4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7745970"/>
                  </a:ext>
                </a:extLst>
              </a:tr>
              <a:tr h="595700">
                <a:tc>
                  <a:txBody>
                    <a:bodyPr/>
                    <a:lstStyle/>
                    <a:p>
                      <a:pPr algn="ctr"/>
                      <a:r>
                        <a:rPr lang="en-US" sz="4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780306"/>
                  </a:ext>
                </a:extLst>
              </a:tr>
              <a:tr h="595700">
                <a:tc>
                  <a:txBody>
                    <a:bodyPr/>
                    <a:lstStyle/>
                    <a:p>
                      <a:pPr algn="ctr"/>
                      <a:r>
                        <a:rPr lang="en-US" sz="4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286267"/>
                  </a:ext>
                </a:extLst>
              </a:tr>
            </a:tbl>
          </a:graphicData>
        </a:graphic>
      </p:graphicFrame>
      <p:graphicFrame>
        <p:nvGraphicFramePr>
          <p:cNvPr id="21" name="Table 20">
            <a:extLst>
              <a:ext uri="{FF2B5EF4-FFF2-40B4-BE49-F238E27FC236}">
                <a16:creationId xmlns:a16="http://schemas.microsoft.com/office/drawing/2014/main" id="{EBE17F41-1AAB-8D27-1847-6CE253037270}"/>
              </a:ext>
            </a:extLst>
          </p:cNvPr>
          <p:cNvGraphicFramePr>
            <a:graphicFrameLocks noGrp="1"/>
          </p:cNvGraphicFramePr>
          <p:nvPr>
            <p:extLst>
              <p:ext uri="{D42A27DB-BD31-4B8C-83A1-F6EECF244321}">
                <p14:modId xmlns:p14="http://schemas.microsoft.com/office/powerpoint/2010/main" val="2840398601"/>
              </p:ext>
            </p:extLst>
          </p:nvPr>
        </p:nvGraphicFramePr>
        <p:xfrm>
          <a:off x="5257800" y="2582594"/>
          <a:ext cx="12237720" cy="1371600"/>
        </p:xfrm>
        <a:graphic>
          <a:graphicData uri="http://schemas.openxmlformats.org/drawingml/2006/table">
            <a:tbl>
              <a:tblPr firstRow="1" bandRow="1">
                <a:tableStyleId>{5C22544A-7EE6-4342-B048-85BDC9FD1C3A}</a:tableStyleId>
              </a:tblPr>
              <a:tblGrid>
                <a:gridCol w="1223772">
                  <a:extLst>
                    <a:ext uri="{9D8B030D-6E8A-4147-A177-3AD203B41FA5}">
                      <a16:colId xmlns:a16="http://schemas.microsoft.com/office/drawing/2014/main" val="802681134"/>
                    </a:ext>
                  </a:extLst>
                </a:gridCol>
                <a:gridCol w="1223772">
                  <a:extLst>
                    <a:ext uri="{9D8B030D-6E8A-4147-A177-3AD203B41FA5}">
                      <a16:colId xmlns:a16="http://schemas.microsoft.com/office/drawing/2014/main" val="1622721994"/>
                    </a:ext>
                  </a:extLst>
                </a:gridCol>
                <a:gridCol w="1223772">
                  <a:extLst>
                    <a:ext uri="{9D8B030D-6E8A-4147-A177-3AD203B41FA5}">
                      <a16:colId xmlns:a16="http://schemas.microsoft.com/office/drawing/2014/main" val="588372487"/>
                    </a:ext>
                  </a:extLst>
                </a:gridCol>
                <a:gridCol w="1223772">
                  <a:extLst>
                    <a:ext uri="{9D8B030D-6E8A-4147-A177-3AD203B41FA5}">
                      <a16:colId xmlns:a16="http://schemas.microsoft.com/office/drawing/2014/main" val="2721309585"/>
                    </a:ext>
                  </a:extLst>
                </a:gridCol>
                <a:gridCol w="1223772">
                  <a:extLst>
                    <a:ext uri="{9D8B030D-6E8A-4147-A177-3AD203B41FA5}">
                      <a16:colId xmlns:a16="http://schemas.microsoft.com/office/drawing/2014/main" val="1724335930"/>
                    </a:ext>
                  </a:extLst>
                </a:gridCol>
                <a:gridCol w="1223772">
                  <a:extLst>
                    <a:ext uri="{9D8B030D-6E8A-4147-A177-3AD203B41FA5}">
                      <a16:colId xmlns:a16="http://schemas.microsoft.com/office/drawing/2014/main" val="1770087460"/>
                    </a:ext>
                  </a:extLst>
                </a:gridCol>
                <a:gridCol w="1223772">
                  <a:extLst>
                    <a:ext uri="{9D8B030D-6E8A-4147-A177-3AD203B41FA5}">
                      <a16:colId xmlns:a16="http://schemas.microsoft.com/office/drawing/2014/main" val="948884407"/>
                    </a:ext>
                  </a:extLst>
                </a:gridCol>
                <a:gridCol w="1223772">
                  <a:extLst>
                    <a:ext uri="{9D8B030D-6E8A-4147-A177-3AD203B41FA5}">
                      <a16:colId xmlns:a16="http://schemas.microsoft.com/office/drawing/2014/main" val="3881183058"/>
                    </a:ext>
                  </a:extLst>
                </a:gridCol>
                <a:gridCol w="1223772">
                  <a:extLst>
                    <a:ext uri="{9D8B030D-6E8A-4147-A177-3AD203B41FA5}">
                      <a16:colId xmlns:a16="http://schemas.microsoft.com/office/drawing/2014/main" val="3675493511"/>
                    </a:ext>
                  </a:extLst>
                </a:gridCol>
                <a:gridCol w="1223772">
                  <a:extLst>
                    <a:ext uri="{9D8B030D-6E8A-4147-A177-3AD203B41FA5}">
                      <a16:colId xmlns:a16="http://schemas.microsoft.com/office/drawing/2014/main" val="3268513877"/>
                    </a:ext>
                  </a:extLst>
                </a:gridCol>
              </a:tblGrid>
              <a:tr h="142240">
                <a:tc rowSpan="2">
                  <a:txBody>
                    <a:bodyPr/>
                    <a:lstStyle/>
                    <a:p>
                      <a:pPr algn="ct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tiên</a:t>
                      </a:r>
                      <a:r>
                        <a:rPr lang="en-US" sz="2800" dirty="0">
                          <a:latin typeface="Times New Roman" panose="02020603050405020304" pitchFamily="18" charset="0"/>
                          <a:cs typeface="Times New Roman" panose="02020603050405020304" pitchFamily="18" charset="0"/>
                        </a:rPr>
                        <a:t> 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4798187"/>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2808025"/>
                  </a:ext>
                </a:extLst>
              </a:tr>
            </a:tbl>
          </a:graphicData>
        </a:graphic>
      </p:graphicFrame>
      <p:graphicFrame>
        <p:nvGraphicFramePr>
          <p:cNvPr id="22" name="Table 21">
            <a:extLst>
              <a:ext uri="{FF2B5EF4-FFF2-40B4-BE49-F238E27FC236}">
                <a16:creationId xmlns:a16="http://schemas.microsoft.com/office/drawing/2014/main" id="{774DBD11-8A72-95EF-A975-B0ABCBC7FDB3}"/>
              </a:ext>
            </a:extLst>
          </p:cNvPr>
          <p:cNvGraphicFramePr>
            <a:graphicFrameLocks noGrp="1"/>
          </p:cNvGraphicFramePr>
          <p:nvPr>
            <p:extLst>
              <p:ext uri="{D42A27DB-BD31-4B8C-83A1-F6EECF244321}">
                <p14:modId xmlns:p14="http://schemas.microsoft.com/office/powerpoint/2010/main" val="1525312713"/>
              </p:ext>
            </p:extLst>
          </p:nvPr>
        </p:nvGraphicFramePr>
        <p:xfrm>
          <a:off x="5242560" y="2560320"/>
          <a:ext cx="12222480" cy="1371600"/>
        </p:xfrm>
        <a:graphic>
          <a:graphicData uri="http://schemas.openxmlformats.org/drawingml/2006/table">
            <a:tbl>
              <a:tblPr firstRow="1" bandRow="1">
                <a:tableStyleId>{5C22544A-7EE6-4342-B048-85BDC9FD1C3A}</a:tableStyleId>
              </a:tblPr>
              <a:tblGrid>
                <a:gridCol w="1222248">
                  <a:extLst>
                    <a:ext uri="{9D8B030D-6E8A-4147-A177-3AD203B41FA5}">
                      <a16:colId xmlns:a16="http://schemas.microsoft.com/office/drawing/2014/main" val="802681134"/>
                    </a:ext>
                  </a:extLst>
                </a:gridCol>
                <a:gridCol w="1222248">
                  <a:extLst>
                    <a:ext uri="{9D8B030D-6E8A-4147-A177-3AD203B41FA5}">
                      <a16:colId xmlns:a16="http://schemas.microsoft.com/office/drawing/2014/main" val="2721309585"/>
                    </a:ext>
                  </a:extLst>
                </a:gridCol>
                <a:gridCol w="1136904">
                  <a:extLst>
                    <a:ext uri="{9D8B030D-6E8A-4147-A177-3AD203B41FA5}">
                      <a16:colId xmlns:a16="http://schemas.microsoft.com/office/drawing/2014/main" val="2360120743"/>
                    </a:ext>
                  </a:extLst>
                </a:gridCol>
                <a:gridCol w="1307592">
                  <a:extLst>
                    <a:ext uri="{9D8B030D-6E8A-4147-A177-3AD203B41FA5}">
                      <a16:colId xmlns:a16="http://schemas.microsoft.com/office/drawing/2014/main" val="967778488"/>
                    </a:ext>
                  </a:extLst>
                </a:gridCol>
                <a:gridCol w="1222248">
                  <a:extLst>
                    <a:ext uri="{9D8B030D-6E8A-4147-A177-3AD203B41FA5}">
                      <a16:colId xmlns:a16="http://schemas.microsoft.com/office/drawing/2014/main" val="1724335930"/>
                    </a:ext>
                  </a:extLst>
                </a:gridCol>
                <a:gridCol w="1222248">
                  <a:extLst>
                    <a:ext uri="{9D8B030D-6E8A-4147-A177-3AD203B41FA5}">
                      <a16:colId xmlns:a16="http://schemas.microsoft.com/office/drawing/2014/main" val="1770087460"/>
                    </a:ext>
                  </a:extLst>
                </a:gridCol>
                <a:gridCol w="1222248">
                  <a:extLst>
                    <a:ext uri="{9D8B030D-6E8A-4147-A177-3AD203B41FA5}">
                      <a16:colId xmlns:a16="http://schemas.microsoft.com/office/drawing/2014/main" val="948884407"/>
                    </a:ext>
                  </a:extLst>
                </a:gridCol>
                <a:gridCol w="1222248">
                  <a:extLst>
                    <a:ext uri="{9D8B030D-6E8A-4147-A177-3AD203B41FA5}">
                      <a16:colId xmlns:a16="http://schemas.microsoft.com/office/drawing/2014/main" val="3881183058"/>
                    </a:ext>
                  </a:extLst>
                </a:gridCol>
                <a:gridCol w="1222248">
                  <a:extLst>
                    <a:ext uri="{9D8B030D-6E8A-4147-A177-3AD203B41FA5}">
                      <a16:colId xmlns:a16="http://schemas.microsoft.com/office/drawing/2014/main" val="3675493511"/>
                    </a:ext>
                  </a:extLst>
                </a:gridCol>
                <a:gridCol w="1222248">
                  <a:extLst>
                    <a:ext uri="{9D8B030D-6E8A-4147-A177-3AD203B41FA5}">
                      <a16:colId xmlns:a16="http://schemas.microsoft.com/office/drawing/2014/main" val="3268513877"/>
                    </a:ext>
                  </a:extLst>
                </a:gridCol>
              </a:tblGrid>
              <a:tr h="142240">
                <a:tc rowSpan="2">
                  <a:txBody>
                    <a:bodyPr/>
                    <a:lstStyle/>
                    <a:p>
                      <a:pPr algn="ct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tiên</a:t>
                      </a:r>
                      <a:r>
                        <a:rPr lang="en-US" sz="2800" dirty="0">
                          <a:latin typeface="Times New Roman" panose="02020603050405020304" pitchFamily="18" charset="0"/>
                          <a:cs typeface="Times New Roman" panose="02020603050405020304" pitchFamily="18" charset="0"/>
                        </a:rPr>
                        <a:t> 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4798187"/>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2808025"/>
                  </a:ext>
                </a:extLst>
              </a:tr>
            </a:tbl>
          </a:graphicData>
        </a:graphic>
      </p:graphicFrame>
      <p:pic>
        <p:nvPicPr>
          <p:cNvPr id="23" name="Picture 22">
            <a:extLst>
              <a:ext uri="{FF2B5EF4-FFF2-40B4-BE49-F238E27FC236}">
                <a16:creationId xmlns:a16="http://schemas.microsoft.com/office/drawing/2014/main" id="{961DC69B-CF13-51C9-4BB7-C5E761AF2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4211823"/>
            <a:ext cx="5982535" cy="3286584"/>
          </a:xfrm>
          <a:prstGeom prst="rect">
            <a:avLst/>
          </a:prstGeom>
        </p:spPr>
      </p:pic>
      <p:pic>
        <p:nvPicPr>
          <p:cNvPr id="25" name="Picture 24">
            <a:extLst>
              <a:ext uri="{FF2B5EF4-FFF2-40B4-BE49-F238E27FC236}">
                <a16:creationId xmlns:a16="http://schemas.microsoft.com/office/drawing/2014/main" id="{00B92D4B-458D-95BF-DDAA-5F43A3CBE9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1564" y="4335665"/>
            <a:ext cx="5953956" cy="3038899"/>
          </a:xfrm>
          <a:prstGeom prst="rect">
            <a:avLst/>
          </a:prstGeom>
        </p:spPr>
      </p:pic>
    </p:spTree>
    <p:extLst>
      <p:ext uri="{BB962C8B-B14F-4D97-AF65-F5344CB8AC3E}">
        <p14:creationId xmlns:p14="http://schemas.microsoft.com/office/powerpoint/2010/main" val="138511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arn(inVertic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9F8D65D-6017-8B08-8332-86407ED681E5}"/>
              </a:ext>
            </a:extLst>
          </p:cNvPr>
          <p:cNvGraphicFramePr>
            <a:graphicFrameLocks noGrp="1"/>
          </p:cNvGraphicFramePr>
          <p:nvPr>
            <p:extLst>
              <p:ext uri="{D42A27DB-BD31-4B8C-83A1-F6EECF244321}">
                <p14:modId xmlns:p14="http://schemas.microsoft.com/office/powerpoint/2010/main" val="4004782296"/>
              </p:ext>
            </p:extLst>
          </p:nvPr>
        </p:nvGraphicFramePr>
        <p:xfrm>
          <a:off x="1143000" y="1181100"/>
          <a:ext cx="15773400" cy="9083040"/>
        </p:xfrm>
        <a:graphic>
          <a:graphicData uri="http://schemas.openxmlformats.org/drawingml/2006/table">
            <a:tbl>
              <a:tblPr firstRow="1" bandRow="1">
                <a:tableStyleId>{5C22544A-7EE6-4342-B048-85BDC9FD1C3A}</a:tableStyleId>
              </a:tblPr>
              <a:tblGrid>
                <a:gridCol w="3810000">
                  <a:extLst>
                    <a:ext uri="{9D8B030D-6E8A-4147-A177-3AD203B41FA5}">
                      <a16:colId xmlns:a16="http://schemas.microsoft.com/office/drawing/2014/main" val="2701129437"/>
                    </a:ext>
                  </a:extLst>
                </a:gridCol>
                <a:gridCol w="4076700">
                  <a:extLst>
                    <a:ext uri="{9D8B030D-6E8A-4147-A177-3AD203B41FA5}">
                      <a16:colId xmlns:a16="http://schemas.microsoft.com/office/drawing/2014/main" val="1460801561"/>
                    </a:ext>
                  </a:extLst>
                </a:gridCol>
                <a:gridCol w="3943350">
                  <a:extLst>
                    <a:ext uri="{9D8B030D-6E8A-4147-A177-3AD203B41FA5}">
                      <a16:colId xmlns:a16="http://schemas.microsoft.com/office/drawing/2014/main" val="2781856612"/>
                    </a:ext>
                  </a:extLst>
                </a:gridCol>
                <a:gridCol w="3943350">
                  <a:extLst>
                    <a:ext uri="{9D8B030D-6E8A-4147-A177-3AD203B41FA5}">
                      <a16:colId xmlns:a16="http://schemas.microsoft.com/office/drawing/2014/main" val="2932112329"/>
                    </a:ext>
                  </a:extLst>
                </a:gridCol>
              </a:tblGrid>
              <a:tr h="0">
                <a:tc>
                  <a:txBody>
                    <a:bodyPr/>
                    <a:lstStyle/>
                    <a:p>
                      <a:pPr algn="just"/>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toán</a:t>
                      </a:r>
                      <a:r>
                        <a:rPr lang="en-US" sz="2800" dirty="0">
                          <a:latin typeface="Times New Roman" panose="02020603050405020304" pitchFamily="18" charset="0"/>
                          <a:cs typeface="Times New Roman" panose="02020603050405020304" pitchFamily="18" charset="0"/>
                        </a:rPr>
                        <a:t>    </a:t>
                      </a: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Tiêu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chí</a:t>
                      </a:r>
                      <a:r>
                        <a:rPr lang="en-US" sz="2800" dirty="0">
                          <a:latin typeface="Times New Roman" panose="02020603050405020304" pitchFamily="18" charset="0"/>
                          <a:cs typeface="Times New Roman" panose="02020603050405020304" pitchFamily="18" charset="0"/>
                        </a:rPr>
                        <a:t> so </a:t>
                      </a:r>
                      <a:r>
                        <a:rPr lang="en-US" sz="2800" dirty="0" err="1">
                          <a:latin typeface="Times New Roman" panose="02020603050405020304" pitchFamily="18" charset="0"/>
                          <a:cs typeface="Times New Roman" panose="02020603050405020304" pitchFamily="18" charset="0"/>
                        </a:rPr>
                        <a:t>sánh</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just"/>
                      <a:r>
                        <a:rPr lang="en-US" sz="2800" b="1" dirty="0">
                          <a:latin typeface="Times New Roman" panose="02020603050405020304" pitchFamily="18" charset="0"/>
                          <a:cs typeface="Times New Roman" panose="02020603050405020304" pitchFamily="18" charset="0"/>
                        </a:rPr>
                        <a:t>Dijkstra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800" b="1" dirty="0">
                          <a:latin typeface="Times New Roman" panose="02020603050405020304" pitchFamily="18" charset="0"/>
                          <a:cs typeface="Times New Roman" panose="02020603050405020304" pitchFamily="18" charset="0"/>
                        </a:rPr>
                        <a:t>Kruskal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800" b="1" dirty="0">
                          <a:latin typeface="Times New Roman" panose="02020603050405020304" pitchFamily="18" charset="0"/>
                          <a:cs typeface="Times New Roman" panose="02020603050405020304" pitchFamily="18" charset="0"/>
                        </a:rPr>
                        <a:t>Prim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468537"/>
                  </a:ext>
                </a:extLst>
              </a:tr>
              <a:tr h="0">
                <a:tc>
                  <a:txBody>
                    <a:bodyPr/>
                    <a:lstStyle/>
                    <a:p>
                      <a:pPr algn="just"/>
                      <a:r>
                        <a:rPr lang="en-US" sz="2800" b="1" dirty="0" err="1">
                          <a:latin typeface="Times New Roman" panose="02020603050405020304" pitchFamily="18" charset="0"/>
                          <a:cs typeface="Times New Roman" panose="02020603050405020304" pitchFamily="18" charset="0"/>
                        </a:rPr>
                        <a:t>Mục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đích</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800" dirty="0" err="1">
                          <a:latin typeface="Times New Roman" panose="02020603050405020304" pitchFamily="18" charset="0"/>
                          <a:cs typeface="Times New Roman" panose="02020603050405020304" pitchFamily="18" charset="0"/>
                        </a:rPr>
                        <a:t>Tìm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đường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ngắn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nhất</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800" dirty="0" err="1">
                          <a:latin typeface="Times New Roman" panose="02020603050405020304" pitchFamily="18" charset="0"/>
                          <a:cs typeface="Times New Roman" panose="02020603050405020304" pitchFamily="18" charset="0"/>
                        </a:rPr>
                        <a:t>Tìm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cây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khung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nhỏ</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nhất</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800" dirty="0" err="1">
                          <a:latin typeface="Times New Roman" panose="02020603050405020304" pitchFamily="18" charset="0"/>
                          <a:cs typeface="Times New Roman" panose="02020603050405020304" pitchFamily="18" charset="0"/>
                        </a:rPr>
                        <a:t>Tìm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cây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khung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nhỏ</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nhất</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6871702"/>
                  </a:ext>
                </a:extLst>
              </a:tr>
              <a:tr h="370840">
                <a:tc>
                  <a:txBody>
                    <a:bodyPr/>
                    <a:lstStyle/>
                    <a:p>
                      <a:pPr algn="just"/>
                      <a:r>
                        <a:rPr lang="en-US" sz="2800" b="1" dirty="0" err="1">
                          <a:latin typeface="Times New Roman" panose="02020603050405020304" pitchFamily="18" charset="0"/>
                          <a:cs typeface="Times New Roman" panose="02020603050405020304" pitchFamily="18" charset="0"/>
                        </a:rPr>
                        <a:t>Loại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đồ</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thị</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800" dirty="0" err="1">
                          <a:latin typeface="Times New Roman" panose="02020603050405020304" pitchFamily="18" charset="0"/>
                          <a:cs typeface="Times New Roman" panose="02020603050405020304" pitchFamily="18" charset="0"/>
                        </a:rPr>
                        <a:t>đồ</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trọng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âm</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vi-VN" sz="2800">
                          <a:latin typeface="Times New Roman" panose="02020603050405020304" pitchFamily="18" charset="0"/>
                          <a:cs typeface="Times New Roman" panose="02020603050405020304" pitchFamily="18" charset="0"/>
                        </a:rPr>
                        <a:t>đồ thị không có hướng và có trọng số.</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vi-VN" sz="2800">
                          <a:latin typeface="Times New Roman" panose="02020603050405020304" pitchFamily="18" charset="0"/>
                          <a:cs typeface="Times New Roman" panose="02020603050405020304" pitchFamily="18" charset="0"/>
                        </a:rPr>
                        <a:t>đồ thị không có hướng và có trọng số.</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0889186"/>
                  </a:ext>
                </a:extLst>
              </a:tr>
              <a:tr h="370840">
                <a:tc>
                  <a:txBody>
                    <a:bodyPr/>
                    <a:lstStyle/>
                    <a:p>
                      <a:pPr algn="just"/>
                      <a:r>
                        <a:rPr lang="en-US" sz="2800" b="1" dirty="0" err="1">
                          <a:latin typeface="Times New Roman" panose="02020603050405020304" pitchFamily="18" charset="0"/>
                          <a:cs typeface="Times New Roman" panose="02020603050405020304" pitchFamily="18" charset="0"/>
                        </a:rPr>
                        <a:t>Phương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pháp</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vi-VN" sz="2800" dirty="0">
                          <a:latin typeface="Times New Roman" panose="02020603050405020304" pitchFamily="18" charset="0"/>
                          <a:cs typeface="Times New Roman" panose="02020603050405020304" pitchFamily="18" charset="0"/>
                        </a:rPr>
                        <a:t>Sử dụng cấu trúc dữ liệu như hàng đợi ưu tiên (priority queue) để liên tục chọn đỉnh có khoảng cách ngắn nhất từ nguồn.</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800" dirty="0" err="1">
                          <a:latin typeface="Times New Roman" panose="02020603050405020304" pitchFamily="18" charset="0"/>
                          <a:cs typeface="Times New Roman" panose="02020603050405020304" pitchFamily="18" charset="0"/>
                        </a:rPr>
                        <a:t>Sắp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xếp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cạnh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theo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trọng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tăng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thêm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cây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khung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nếu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tạo</a:t>
                      </a:r>
                      <a:r>
                        <a:rPr lang="en-US" sz="2800" dirty="0">
                          <a:latin typeface="Times New Roman" panose="02020603050405020304" pitchFamily="18" charset="0"/>
                          <a:cs typeface="Times New Roman" panose="02020603050405020304" pitchFamily="18" charset="0"/>
                        </a:rPr>
                        <a:t> chu </a:t>
                      </a:r>
                      <a:r>
                        <a:rPr lang="en-US" sz="2800" dirty="0" err="1">
                          <a:latin typeface="Times New Roman" panose="02020603050405020304" pitchFamily="18" charset="0"/>
                          <a:cs typeface="Times New Roman" panose="02020603050405020304" pitchFamily="18" charset="0"/>
                        </a:rPr>
                        <a:t>trình</a:t>
                      </a:r>
                      <a:r>
                        <a:rPr lang="en-US" sz="2800" dirty="0">
                          <a:latin typeface="Times New Roman" panose="02020603050405020304" pitchFamily="18" charset="0"/>
                          <a:cs typeface="Times New Roman" panose="02020603050405020304" pitchFamily="18" charset="0"/>
                        </a:rPr>
                        <a:t> (cycle). </a:t>
                      </a:r>
                      <a:r>
                        <a:rPr lang="en-US" sz="2800" dirty="0" err="1">
                          <a:latin typeface="Times New Roman" panose="02020603050405020304" pitchFamily="18" charset="0"/>
                          <a:cs typeface="Times New Roman" panose="02020603050405020304" pitchFamily="18" charset="0"/>
                        </a:rPr>
                        <a:t>Sử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cấu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trúc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rạc</a:t>
                      </a:r>
                      <a:r>
                        <a:rPr lang="en-US" sz="2800" dirty="0">
                          <a:latin typeface="Times New Roman" panose="02020603050405020304" pitchFamily="18" charset="0"/>
                          <a:cs typeface="Times New Roman" panose="02020603050405020304" pitchFamily="18" charset="0"/>
                        </a:rPr>
                        <a:t> (disjoint-set).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vi-VN" sz="2800">
                          <a:latin typeface="Times New Roman" panose="02020603050405020304" pitchFamily="18" charset="0"/>
                          <a:cs typeface="Times New Roman" panose="02020603050405020304" pitchFamily="18" charset="0"/>
                        </a:rPr>
                        <a:t>Bắt đầu từ một đỉnh, liên tục thêm cạnh có trọng số nhỏ nhất kết nối đỉnh đã chọn với các đỉnh chưa chọn.</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863412"/>
                  </a:ext>
                </a:extLst>
              </a:tr>
              <a:tr h="370840">
                <a:tc>
                  <a:txBody>
                    <a:bodyPr/>
                    <a:lstStyle/>
                    <a:p>
                      <a:pPr algn="just"/>
                      <a:r>
                        <a:rPr lang="en-US" sz="2800" b="1" dirty="0" err="1">
                          <a:latin typeface="Times New Roman" panose="02020603050405020304" pitchFamily="18" charset="0"/>
                          <a:cs typeface="Times New Roman" panose="02020603050405020304" pitchFamily="18" charset="0"/>
                        </a:rPr>
                        <a:t>Độ</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phức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tạp</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thời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gian</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vi-VN" sz="2800">
                          <a:latin typeface="Times New Roman" panose="02020603050405020304" pitchFamily="18" charset="0"/>
                          <a:cs typeface="Times New Roman" panose="02020603050405020304" pitchFamily="18" charset="0"/>
                        </a:rPr>
                        <a:t>O(V^2) với ma trận trọng số hoặc O(E + V log V) với hàng đợi ưu tiên và danh sách kề (adjacency list).</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800" dirty="0">
                          <a:latin typeface="Times New Roman" panose="02020603050405020304" pitchFamily="18" charset="0"/>
                          <a:cs typeface="Times New Roman" panose="02020603050405020304" pitchFamily="18" charset="0"/>
                        </a:rPr>
                        <a:t>O(E log E) </a:t>
                      </a:r>
                      <a:r>
                        <a:rPr lang="en-US" sz="2800" dirty="0" err="1">
                          <a:latin typeface="Times New Roman" panose="02020603050405020304" pitchFamily="18" charset="0"/>
                          <a:cs typeface="Times New Roman" panose="02020603050405020304" pitchFamily="18" charset="0"/>
                        </a:rPr>
                        <a:t>hoặc</a:t>
                      </a:r>
                      <a:r>
                        <a:rPr lang="en-US" sz="2800" dirty="0">
                          <a:latin typeface="Times New Roman" panose="02020603050405020304" pitchFamily="18" charset="0"/>
                          <a:cs typeface="Times New Roman" panose="02020603050405020304" pitchFamily="18" charset="0"/>
                        </a:rPr>
                        <a:t> O(E log V)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cấu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trúc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rạc</a:t>
                      </a:r>
                      <a:r>
                        <a:rPr lang="en-US" sz="28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vi-VN" sz="2800" dirty="0">
                          <a:latin typeface="Times New Roman" panose="02020603050405020304" pitchFamily="18" charset="0"/>
                          <a:cs typeface="Times New Roman" panose="02020603050405020304" pitchFamily="18" charset="0"/>
                        </a:rPr>
                        <a:t>O(V^2) với ma trận trọng số hoặc O(E + V log V) với hàng đợi ưu tiên và danh sách kề.</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6344006"/>
                  </a:ext>
                </a:extLst>
              </a:tr>
              <a:tr h="370840">
                <a:tc>
                  <a:txBody>
                    <a:bodyPr/>
                    <a:lstStyle/>
                    <a:p>
                      <a:pPr algn="just"/>
                      <a:r>
                        <a:rPr lang="en-US" sz="2800" b="1" dirty="0" err="1">
                          <a:latin typeface="Times New Roman" panose="02020603050405020304" pitchFamily="18" charset="0"/>
                          <a:cs typeface="Times New Roman" panose="02020603050405020304" pitchFamily="18" charset="0"/>
                        </a:rPr>
                        <a:t>Ứng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dụng</a:t>
                      </a:r>
                      <a:endParaRPr lang="en-US" sz="2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vi-VN" sz="2800" dirty="0">
                          <a:latin typeface="Times New Roman" panose="02020603050405020304" pitchFamily="18" charset="0"/>
                          <a:cs typeface="Times New Roman" panose="02020603050405020304" pitchFamily="18" charset="0"/>
                        </a:rPr>
                        <a:t>Tìm đường đi ngắn nhất trong mạng lưới giao thông, mạng máy tính</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vi-VN" sz="2800" dirty="0">
                          <a:latin typeface="Times New Roman" panose="02020603050405020304" pitchFamily="18" charset="0"/>
                          <a:cs typeface="Times New Roman" panose="02020603050405020304" pitchFamily="18" charset="0"/>
                        </a:rPr>
                        <a:t>Thiết kế mạng lưới tối ưu, mạch điện</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vi-VN" sz="2800" dirty="0">
                          <a:latin typeface="Times New Roman" panose="02020603050405020304" pitchFamily="18" charset="0"/>
                          <a:cs typeface="Times New Roman" panose="02020603050405020304" pitchFamily="18" charset="0"/>
                        </a:rPr>
                        <a:t>Thiết kế mạng lưới tối ưu, mạch điện</a:t>
                      </a:r>
                      <a:endParaRPr lang="en-US" sz="2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8397841"/>
                  </a:ext>
                </a:extLst>
              </a:tr>
            </a:tbl>
          </a:graphicData>
        </a:graphic>
      </p:graphicFrame>
      <p:sp>
        <p:nvSpPr>
          <p:cNvPr id="3" name="TextBox 2">
            <a:extLst>
              <a:ext uri="{FF2B5EF4-FFF2-40B4-BE49-F238E27FC236}">
                <a16:creationId xmlns:a16="http://schemas.microsoft.com/office/drawing/2014/main" id="{62A57C54-18A3-ACCD-0A8A-13CB076972F5}"/>
              </a:ext>
            </a:extLst>
          </p:cNvPr>
          <p:cNvSpPr txBox="1"/>
          <p:nvPr/>
        </p:nvSpPr>
        <p:spPr>
          <a:xfrm>
            <a:off x="990600" y="257770"/>
            <a:ext cx="4572000"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SO SÁNH</a:t>
            </a:r>
          </a:p>
        </p:txBody>
      </p:sp>
    </p:spTree>
    <p:extLst>
      <p:ext uri="{BB962C8B-B14F-4D97-AF65-F5344CB8AC3E}">
        <p14:creationId xmlns:p14="http://schemas.microsoft.com/office/powerpoint/2010/main" val="4059015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5" name="AutoShape 5"/>
          <p:cNvSpPr/>
          <p:nvPr/>
        </p:nvSpPr>
        <p:spPr>
          <a:xfrm>
            <a:off x="15721248" y="-108411"/>
            <a:ext cx="9525" cy="10503822"/>
          </a:xfrm>
          <a:prstGeom prst="rect">
            <a:avLst/>
          </a:prstGeom>
          <a:solidFill>
            <a:srgbClr val="FFFFFF"/>
          </a:solidFill>
        </p:spPr>
        <p:txBody>
          <a:bodyPr/>
          <a:lstStyle/>
          <a:p>
            <a:endParaRPr lang="en-US"/>
          </a:p>
        </p:txBody>
      </p:sp>
      <p:sp>
        <p:nvSpPr>
          <p:cNvPr id="6" name="AutoShape 6"/>
          <p:cNvSpPr/>
          <p:nvPr/>
        </p:nvSpPr>
        <p:spPr>
          <a:xfrm>
            <a:off x="-2566752" y="9077325"/>
            <a:ext cx="18288000" cy="9525"/>
          </a:xfrm>
          <a:prstGeom prst="rect">
            <a:avLst/>
          </a:prstGeom>
          <a:solidFill>
            <a:srgbClr val="FFFFFF"/>
          </a:solidFill>
        </p:spPr>
        <p:txBody>
          <a:bodyPr/>
          <a:lstStyle/>
          <a:p>
            <a:endParaRPr lang="en-US"/>
          </a:p>
        </p:txBody>
      </p:sp>
      <p:sp>
        <p:nvSpPr>
          <p:cNvPr id="7" name="Freeform 7"/>
          <p:cNvSpPr/>
          <p:nvPr/>
        </p:nvSpPr>
        <p:spPr>
          <a:xfrm>
            <a:off x="802073" y="541877"/>
            <a:ext cx="453254" cy="453254"/>
          </a:xfrm>
          <a:custGeom>
            <a:avLst/>
            <a:gdLst/>
            <a:ahLst/>
            <a:cxnLst/>
            <a:rect l="l" t="t" r="r" b="b"/>
            <a:pathLst>
              <a:path w="453254" h="453254">
                <a:moveTo>
                  <a:pt x="0" y="0"/>
                </a:moveTo>
                <a:lnTo>
                  <a:pt x="453254" y="0"/>
                </a:lnTo>
                <a:lnTo>
                  <a:pt x="453254" y="453255"/>
                </a:lnTo>
                <a:lnTo>
                  <a:pt x="0" y="4532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10"/>
          <p:cNvSpPr txBox="1"/>
          <p:nvPr/>
        </p:nvSpPr>
        <p:spPr>
          <a:xfrm>
            <a:off x="1728842" y="305812"/>
            <a:ext cx="5919588" cy="925709"/>
          </a:xfrm>
          <a:prstGeom prst="rect">
            <a:avLst/>
          </a:prstGeom>
        </p:spPr>
        <p:txBody>
          <a:bodyPr lIns="0" tIns="0" rIns="0" bIns="0" rtlCol="0" anchor="t">
            <a:spAutoFit/>
          </a:bodyPr>
          <a:lstStyle/>
          <a:p>
            <a:pPr algn="l">
              <a:lnSpc>
                <a:spcPts val="7231"/>
              </a:lnSpc>
            </a:pPr>
            <a:r>
              <a:rPr lang="en-US" sz="6026">
                <a:solidFill>
                  <a:srgbClr val="FFFFFF"/>
                </a:solidFill>
                <a:latin typeface="Big Shoulders Display Bold"/>
              </a:rPr>
              <a:t>BÀI TẬP</a:t>
            </a:r>
          </a:p>
        </p:txBody>
      </p:sp>
      <p:pic>
        <p:nvPicPr>
          <p:cNvPr id="13" name="Picture 12" descr="A white paper with black text&#10;&#10;Description automatically generated">
            <a:extLst>
              <a:ext uri="{FF2B5EF4-FFF2-40B4-BE49-F238E27FC236}">
                <a16:creationId xmlns:a16="http://schemas.microsoft.com/office/drawing/2014/main" id="{8B0AF6F1-51BB-ED03-F97F-ED160C79DD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3935" y="1515724"/>
            <a:ext cx="10120130" cy="727739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sp>
        <p:nvSpPr>
          <p:cNvPr id="2" name="Freeform 2"/>
          <p:cNvSpPr/>
          <p:nvPr/>
        </p:nvSpPr>
        <p:spPr>
          <a:xfrm>
            <a:off x="1168148" y="2873828"/>
            <a:ext cx="6020092" cy="4539344"/>
          </a:xfrm>
          <a:custGeom>
            <a:avLst/>
            <a:gdLst/>
            <a:ahLst/>
            <a:cxnLst/>
            <a:rect l="l" t="t" r="r" b="b"/>
            <a:pathLst>
              <a:path w="6020092" h="4539344">
                <a:moveTo>
                  <a:pt x="0" y="0"/>
                </a:moveTo>
                <a:lnTo>
                  <a:pt x="6020092" y="0"/>
                </a:lnTo>
                <a:lnTo>
                  <a:pt x="6020092" y="4539344"/>
                </a:lnTo>
                <a:lnTo>
                  <a:pt x="0" y="4539344"/>
                </a:lnTo>
                <a:lnTo>
                  <a:pt x="0" y="0"/>
                </a:lnTo>
                <a:close/>
              </a:path>
            </a:pathLst>
          </a:custGeom>
          <a:blipFill>
            <a:blip r:embed="rId2"/>
            <a:stretch>
              <a:fillRect l="-15538" t="-19710" r="-14732" b="-19291"/>
            </a:stretch>
          </a:blipFill>
        </p:spPr>
        <p:txBody>
          <a:bodyPr/>
          <a:lstStyle/>
          <a:p>
            <a:endParaRPr lang="en-US"/>
          </a:p>
        </p:txBody>
      </p:sp>
      <p:sp>
        <p:nvSpPr>
          <p:cNvPr id="3" name="TextBox 3"/>
          <p:cNvSpPr txBox="1"/>
          <p:nvPr/>
        </p:nvSpPr>
        <p:spPr>
          <a:xfrm>
            <a:off x="7188240" y="2659576"/>
            <a:ext cx="10168302" cy="4939272"/>
          </a:xfrm>
          <a:prstGeom prst="rect">
            <a:avLst/>
          </a:prstGeom>
        </p:spPr>
        <p:txBody>
          <a:bodyPr lIns="0" tIns="0" rIns="0" bIns="0" rtlCol="0" anchor="t">
            <a:spAutoFit/>
          </a:bodyPr>
          <a:lstStyle/>
          <a:p>
            <a:pPr marL="725817" lvl="1" indent="-362909" algn="l">
              <a:lnSpc>
                <a:spcPts val="4370"/>
              </a:lnSpc>
              <a:buFont typeface="Arial"/>
              <a:buChar char="•"/>
            </a:pPr>
            <a:r>
              <a:rPr lang="en-US" sz="3361">
                <a:solidFill>
                  <a:srgbClr val="FFFFFF"/>
                </a:solidFill>
                <a:latin typeface="Livvic"/>
              </a:rPr>
              <a:t>Nhập lần lượt số lượng đỉnh (n), số lượng cạnh (M),  đỉnh bắt đầu (S) và đỉnh kết thúc (t).</a:t>
            </a:r>
          </a:p>
          <a:p>
            <a:pPr algn="l">
              <a:lnSpc>
                <a:spcPts val="4370"/>
              </a:lnSpc>
            </a:pPr>
            <a:endParaRPr lang="en-US" sz="3361">
              <a:solidFill>
                <a:srgbClr val="FFFFFF"/>
              </a:solidFill>
              <a:latin typeface="Livvic"/>
            </a:endParaRPr>
          </a:p>
          <a:p>
            <a:pPr marL="725817" lvl="1" indent="-362909" algn="l">
              <a:lnSpc>
                <a:spcPts val="4370"/>
              </a:lnSpc>
              <a:buFont typeface="Arial"/>
              <a:buChar char="•"/>
            </a:pPr>
            <a:r>
              <a:rPr lang="en-US" sz="3361">
                <a:solidFill>
                  <a:srgbClr val="FFFFFF"/>
                </a:solidFill>
                <a:latin typeface="Livvic"/>
              </a:rPr>
              <a:t>Vòng lặp for i chạy từ 0 đến m-1 cho phép nhập giá trị cho đỉnh đầu x, đỉnh cuối y và trọng số giữa hai đỉnh là w.</a:t>
            </a:r>
          </a:p>
          <a:p>
            <a:pPr algn="l">
              <a:lnSpc>
                <a:spcPts val="4370"/>
              </a:lnSpc>
            </a:pPr>
            <a:endParaRPr lang="en-US" sz="3361">
              <a:solidFill>
                <a:srgbClr val="FFFFFF"/>
              </a:solidFill>
              <a:latin typeface="Livvic"/>
            </a:endParaRPr>
          </a:p>
          <a:p>
            <a:pPr marL="712470" lvl="1" indent="-356235" algn="l">
              <a:lnSpc>
                <a:spcPts val="4290"/>
              </a:lnSpc>
              <a:buFont typeface="Arial"/>
              <a:buChar char="•"/>
            </a:pPr>
            <a:r>
              <a:rPr lang="en-US" sz="3300">
                <a:solidFill>
                  <a:srgbClr val="FFFFFF"/>
                </a:solidFill>
                <a:latin typeface="Livvic"/>
              </a:rPr>
              <a:t>Đồng thời,  thêm cặp (y, w) vào danh sách kề của đỉnh x.</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9539656"/>
            <a:ext cx="1400283" cy="190500"/>
            <a:chOff x="0" y="0"/>
            <a:chExt cx="1867044" cy="254000"/>
          </a:xfrm>
        </p:grpSpPr>
        <p:sp>
          <p:nvSpPr>
            <p:cNvPr id="3" name="Freeform 3"/>
            <p:cNvSpPr/>
            <p:nvPr/>
          </p:nvSpPr>
          <p:spPr>
            <a:xfrm>
              <a:off x="1292147" y="0"/>
              <a:ext cx="574897" cy="254000"/>
            </a:xfrm>
            <a:custGeom>
              <a:avLst/>
              <a:gdLst/>
              <a:ahLst/>
              <a:cxnLst/>
              <a:rect l="l" t="t" r="r" b="b"/>
              <a:pathLst>
                <a:path w="574897" h="254000">
                  <a:moveTo>
                    <a:pt x="0" y="0"/>
                  </a:moveTo>
                  <a:lnTo>
                    <a:pt x="574897" y="0"/>
                  </a:lnTo>
                  <a:lnTo>
                    <a:pt x="574897" y="254000"/>
                  </a:lnTo>
                  <a:lnTo>
                    <a:pt x="0" y="254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800000">
              <a:off x="0" y="0"/>
              <a:ext cx="574897" cy="254000"/>
            </a:xfrm>
            <a:custGeom>
              <a:avLst/>
              <a:gdLst/>
              <a:ahLst/>
              <a:cxnLst/>
              <a:rect l="l" t="t" r="r" b="b"/>
              <a:pathLst>
                <a:path w="574897" h="254000">
                  <a:moveTo>
                    <a:pt x="0" y="0"/>
                  </a:moveTo>
                  <a:lnTo>
                    <a:pt x="574897" y="0"/>
                  </a:lnTo>
                  <a:lnTo>
                    <a:pt x="574897" y="254000"/>
                  </a:lnTo>
                  <a:lnTo>
                    <a:pt x="0" y="254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AutoShape 5"/>
          <p:cNvSpPr/>
          <p:nvPr/>
        </p:nvSpPr>
        <p:spPr>
          <a:xfrm>
            <a:off x="15721248" y="-108411"/>
            <a:ext cx="9525" cy="10503822"/>
          </a:xfrm>
          <a:prstGeom prst="rect">
            <a:avLst/>
          </a:prstGeom>
          <a:solidFill>
            <a:srgbClr val="FFFFFF"/>
          </a:solidFill>
        </p:spPr>
        <p:txBody>
          <a:bodyPr/>
          <a:lstStyle/>
          <a:p>
            <a:endParaRPr lang="en-US"/>
          </a:p>
        </p:txBody>
      </p:sp>
      <p:sp>
        <p:nvSpPr>
          <p:cNvPr id="6" name="AutoShape 6"/>
          <p:cNvSpPr/>
          <p:nvPr/>
        </p:nvSpPr>
        <p:spPr>
          <a:xfrm>
            <a:off x="-2566752" y="9077325"/>
            <a:ext cx="18288000" cy="9525"/>
          </a:xfrm>
          <a:prstGeom prst="rect">
            <a:avLst/>
          </a:prstGeom>
          <a:solidFill>
            <a:srgbClr val="FFFFFF"/>
          </a:solidFill>
        </p:spPr>
        <p:txBody>
          <a:bodyPr/>
          <a:lstStyle/>
          <a:p>
            <a:endParaRPr lang="en-US"/>
          </a:p>
        </p:txBody>
      </p:sp>
      <p:sp>
        <p:nvSpPr>
          <p:cNvPr id="7" name="Freeform 7"/>
          <p:cNvSpPr/>
          <p:nvPr/>
        </p:nvSpPr>
        <p:spPr>
          <a:xfrm>
            <a:off x="802073" y="541877"/>
            <a:ext cx="453254" cy="453254"/>
          </a:xfrm>
          <a:custGeom>
            <a:avLst/>
            <a:gdLst/>
            <a:ahLst/>
            <a:cxnLst/>
            <a:rect l="l" t="t" r="r" b="b"/>
            <a:pathLst>
              <a:path w="453254" h="453254">
                <a:moveTo>
                  <a:pt x="0" y="0"/>
                </a:moveTo>
                <a:lnTo>
                  <a:pt x="453254" y="0"/>
                </a:lnTo>
                <a:lnTo>
                  <a:pt x="453254" y="453255"/>
                </a:lnTo>
                <a:lnTo>
                  <a:pt x="0" y="4532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1728842" y="305812"/>
            <a:ext cx="5919588" cy="925709"/>
          </a:xfrm>
          <a:prstGeom prst="rect">
            <a:avLst/>
          </a:prstGeom>
        </p:spPr>
        <p:txBody>
          <a:bodyPr lIns="0" tIns="0" rIns="0" bIns="0" rtlCol="0" anchor="t">
            <a:spAutoFit/>
          </a:bodyPr>
          <a:lstStyle/>
          <a:p>
            <a:pPr algn="l">
              <a:lnSpc>
                <a:spcPts val="7231"/>
              </a:lnSpc>
            </a:pPr>
            <a:r>
              <a:rPr lang="en-US" sz="6026">
                <a:solidFill>
                  <a:srgbClr val="FFFFFF"/>
                </a:solidFill>
                <a:latin typeface="Big Shoulders Display Bold"/>
              </a:rPr>
              <a:t>BÀI TẬP</a:t>
            </a:r>
          </a:p>
        </p:txBody>
      </p:sp>
      <p:pic>
        <p:nvPicPr>
          <p:cNvPr id="13" name="Picture 12" descr="A close up of text&#10;&#10;Description automatically generated">
            <a:extLst>
              <a:ext uri="{FF2B5EF4-FFF2-40B4-BE49-F238E27FC236}">
                <a16:creationId xmlns:a16="http://schemas.microsoft.com/office/drawing/2014/main" id="{73FD7509-B89D-1942-0736-97440AF0B4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7765" y="66497"/>
            <a:ext cx="8226004" cy="1857267"/>
          </a:xfrm>
          <a:prstGeom prst="rect">
            <a:avLst/>
          </a:prstGeom>
        </p:spPr>
      </p:pic>
      <p:pic>
        <p:nvPicPr>
          <p:cNvPr id="14" name="Picture 13">
            <a:extLst>
              <a:ext uri="{FF2B5EF4-FFF2-40B4-BE49-F238E27FC236}">
                <a16:creationId xmlns:a16="http://schemas.microsoft.com/office/drawing/2014/main" id="{A43516D6-6809-3C53-29B6-5A289C9DE623}"/>
              </a:ext>
            </a:extLst>
          </p:cNvPr>
          <p:cNvPicPr>
            <a:picLocks noChangeAspect="1"/>
          </p:cNvPicPr>
          <p:nvPr/>
        </p:nvPicPr>
        <p:blipFill>
          <a:blip r:embed="rId7"/>
          <a:stretch>
            <a:fillRect/>
          </a:stretch>
        </p:blipFill>
        <p:spPr>
          <a:xfrm>
            <a:off x="4417765" y="2044494"/>
            <a:ext cx="8675360" cy="8242506"/>
          </a:xfrm>
          <a:prstGeom prst="rect">
            <a:avLst/>
          </a:prstGeom>
        </p:spPr>
      </p:pic>
    </p:spTree>
    <p:extLst>
      <p:ext uri="{BB962C8B-B14F-4D97-AF65-F5344CB8AC3E}">
        <p14:creationId xmlns:p14="http://schemas.microsoft.com/office/powerpoint/2010/main" val="29421593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9539656"/>
            <a:ext cx="1400283" cy="190500"/>
            <a:chOff x="0" y="0"/>
            <a:chExt cx="1867044" cy="254000"/>
          </a:xfrm>
        </p:grpSpPr>
        <p:sp>
          <p:nvSpPr>
            <p:cNvPr id="3" name="Freeform 3"/>
            <p:cNvSpPr/>
            <p:nvPr/>
          </p:nvSpPr>
          <p:spPr>
            <a:xfrm>
              <a:off x="1292147" y="0"/>
              <a:ext cx="574897" cy="254000"/>
            </a:xfrm>
            <a:custGeom>
              <a:avLst/>
              <a:gdLst/>
              <a:ahLst/>
              <a:cxnLst/>
              <a:rect l="l" t="t" r="r" b="b"/>
              <a:pathLst>
                <a:path w="574897" h="254000">
                  <a:moveTo>
                    <a:pt x="0" y="0"/>
                  </a:moveTo>
                  <a:lnTo>
                    <a:pt x="574897" y="0"/>
                  </a:lnTo>
                  <a:lnTo>
                    <a:pt x="574897" y="254000"/>
                  </a:lnTo>
                  <a:lnTo>
                    <a:pt x="0" y="254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800000">
              <a:off x="0" y="0"/>
              <a:ext cx="574897" cy="254000"/>
            </a:xfrm>
            <a:custGeom>
              <a:avLst/>
              <a:gdLst/>
              <a:ahLst/>
              <a:cxnLst/>
              <a:rect l="l" t="t" r="r" b="b"/>
              <a:pathLst>
                <a:path w="574897" h="254000">
                  <a:moveTo>
                    <a:pt x="0" y="0"/>
                  </a:moveTo>
                  <a:lnTo>
                    <a:pt x="574897" y="0"/>
                  </a:lnTo>
                  <a:lnTo>
                    <a:pt x="574897" y="254000"/>
                  </a:lnTo>
                  <a:lnTo>
                    <a:pt x="0" y="254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AutoShape 5"/>
          <p:cNvSpPr/>
          <p:nvPr/>
        </p:nvSpPr>
        <p:spPr>
          <a:xfrm>
            <a:off x="15721248" y="-108411"/>
            <a:ext cx="9525" cy="10503822"/>
          </a:xfrm>
          <a:prstGeom prst="rect">
            <a:avLst/>
          </a:prstGeom>
          <a:solidFill>
            <a:srgbClr val="FFFFFF"/>
          </a:solidFill>
        </p:spPr>
        <p:txBody>
          <a:bodyPr/>
          <a:lstStyle/>
          <a:p>
            <a:endParaRPr lang="en-US"/>
          </a:p>
        </p:txBody>
      </p:sp>
      <p:sp>
        <p:nvSpPr>
          <p:cNvPr id="6" name="AutoShape 6"/>
          <p:cNvSpPr/>
          <p:nvPr/>
        </p:nvSpPr>
        <p:spPr>
          <a:xfrm>
            <a:off x="-2566752" y="9077325"/>
            <a:ext cx="18288000" cy="9525"/>
          </a:xfrm>
          <a:prstGeom prst="rect">
            <a:avLst/>
          </a:prstGeom>
          <a:solidFill>
            <a:srgbClr val="FFFFFF"/>
          </a:solidFill>
        </p:spPr>
        <p:txBody>
          <a:bodyPr/>
          <a:lstStyle/>
          <a:p>
            <a:endParaRPr lang="en-US"/>
          </a:p>
        </p:txBody>
      </p:sp>
      <p:sp>
        <p:nvSpPr>
          <p:cNvPr id="7" name="Freeform 7"/>
          <p:cNvSpPr/>
          <p:nvPr/>
        </p:nvSpPr>
        <p:spPr>
          <a:xfrm>
            <a:off x="802073" y="541877"/>
            <a:ext cx="453254" cy="453254"/>
          </a:xfrm>
          <a:custGeom>
            <a:avLst/>
            <a:gdLst/>
            <a:ahLst/>
            <a:cxnLst/>
            <a:rect l="l" t="t" r="r" b="b"/>
            <a:pathLst>
              <a:path w="453254" h="453254">
                <a:moveTo>
                  <a:pt x="0" y="0"/>
                </a:moveTo>
                <a:lnTo>
                  <a:pt x="453254" y="0"/>
                </a:lnTo>
                <a:lnTo>
                  <a:pt x="453254" y="453255"/>
                </a:lnTo>
                <a:lnTo>
                  <a:pt x="0" y="4532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1728842" y="305812"/>
            <a:ext cx="5919588" cy="925709"/>
          </a:xfrm>
          <a:prstGeom prst="rect">
            <a:avLst/>
          </a:prstGeom>
        </p:spPr>
        <p:txBody>
          <a:bodyPr lIns="0" tIns="0" rIns="0" bIns="0" rtlCol="0" anchor="t">
            <a:spAutoFit/>
          </a:bodyPr>
          <a:lstStyle/>
          <a:p>
            <a:pPr algn="l">
              <a:lnSpc>
                <a:spcPts val="7231"/>
              </a:lnSpc>
            </a:pPr>
            <a:r>
              <a:rPr lang="en-US" sz="6026">
                <a:solidFill>
                  <a:srgbClr val="FFFFFF"/>
                </a:solidFill>
                <a:latin typeface="Big Shoulders Display Bold"/>
              </a:rPr>
              <a:t>BÀI TẬP</a:t>
            </a:r>
          </a:p>
        </p:txBody>
      </p:sp>
      <p:pic>
        <p:nvPicPr>
          <p:cNvPr id="13" name="Picture 12" descr="A screenshot of a computer&#10;&#10;Description automatically generated">
            <a:extLst>
              <a:ext uri="{FF2B5EF4-FFF2-40B4-BE49-F238E27FC236}">
                <a16:creationId xmlns:a16="http://schemas.microsoft.com/office/drawing/2014/main" id="{EB63A22D-14A1-0CE9-5DA6-1AF57A9AAA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8800" y="1790700"/>
            <a:ext cx="7708535" cy="7057323"/>
          </a:xfrm>
          <a:prstGeom prst="rect">
            <a:avLst/>
          </a:prstGeom>
        </p:spPr>
      </p:pic>
    </p:spTree>
    <p:extLst>
      <p:ext uri="{BB962C8B-B14F-4D97-AF65-F5344CB8AC3E}">
        <p14:creationId xmlns:p14="http://schemas.microsoft.com/office/powerpoint/2010/main" val="37903718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683604" cy="5885200"/>
          </a:xfrm>
          <a:custGeom>
            <a:avLst/>
            <a:gdLst/>
            <a:ahLst/>
            <a:cxnLst/>
            <a:rect l="l" t="t" r="r" b="b"/>
            <a:pathLst>
              <a:path w="6683604" h="5885200">
                <a:moveTo>
                  <a:pt x="0" y="0"/>
                </a:moveTo>
                <a:lnTo>
                  <a:pt x="6683604" y="0"/>
                </a:lnTo>
                <a:lnTo>
                  <a:pt x="6683604" y="5885200"/>
                </a:lnTo>
                <a:lnTo>
                  <a:pt x="0" y="5885200"/>
                </a:lnTo>
                <a:lnTo>
                  <a:pt x="0" y="0"/>
                </a:lnTo>
                <a:close/>
              </a:path>
            </a:pathLst>
          </a:custGeom>
          <a:blipFill>
            <a:blip r:embed="rId2"/>
            <a:stretch>
              <a:fillRect l="-8845" t="-401"/>
            </a:stretch>
          </a:blipFill>
        </p:spPr>
        <p:txBody>
          <a:bodyPr/>
          <a:lstStyle/>
          <a:p>
            <a:endParaRPr lang="en-US"/>
          </a:p>
        </p:txBody>
      </p:sp>
      <p:sp>
        <p:nvSpPr>
          <p:cNvPr id="3" name="Freeform 3"/>
          <p:cNvSpPr/>
          <p:nvPr/>
        </p:nvSpPr>
        <p:spPr>
          <a:xfrm>
            <a:off x="6434473" y="3152295"/>
            <a:ext cx="5524453" cy="2834909"/>
          </a:xfrm>
          <a:custGeom>
            <a:avLst/>
            <a:gdLst/>
            <a:ahLst/>
            <a:cxnLst/>
            <a:rect l="l" t="t" r="r" b="b"/>
            <a:pathLst>
              <a:path w="5524453" h="2834909">
                <a:moveTo>
                  <a:pt x="0" y="0"/>
                </a:moveTo>
                <a:lnTo>
                  <a:pt x="5524453" y="0"/>
                </a:lnTo>
                <a:lnTo>
                  <a:pt x="5524453" y="2834909"/>
                </a:lnTo>
                <a:lnTo>
                  <a:pt x="0" y="2834909"/>
                </a:lnTo>
                <a:lnTo>
                  <a:pt x="0" y="0"/>
                </a:lnTo>
                <a:close/>
              </a:path>
            </a:pathLst>
          </a:custGeom>
          <a:blipFill>
            <a:blip r:embed="rId3"/>
            <a:stretch>
              <a:fillRect l="-14216" t="-1905" r="-2604" b="-1905"/>
            </a:stretch>
          </a:blipFill>
        </p:spPr>
        <p:txBody>
          <a:bodyPr/>
          <a:lstStyle/>
          <a:p>
            <a:endParaRPr lang="en-US"/>
          </a:p>
        </p:txBody>
      </p:sp>
      <p:sp>
        <p:nvSpPr>
          <p:cNvPr id="4" name="Freeform 4"/>
          <p:cNvSpPr/>
          <p:nvPr/>
        </p:nvSpPr>
        <p:spPr>
          <a:xfrm>
            <a:off x="6683604" y="0"/>
            <a:ext cx="5042180" cy="3307112"/>
          </a:xfrm>
          <a:custGeom>
            <a:avLst/>
            <a:gdLst/>
            <a:ahLst/>
            <a:cxnLst/>
            <a:rect l="l" t="t" r="r" b="b"/>
            <a:pathLst>
              <a:path w="5042180" h="3307112">
                <a:moveTo>
                  <a:pt x="0" y="0"/>
                </a:moveTo>
                <a:lnTo>
                  <a:pt x="5042180" y="0"/>
                </a:lnTo>
                <a:lnTo>
                  <a:pt x="5042180" y="3307112"/>
                </a:lnTo>
                <a:lnTo>
                  <a:pt x="0" y="3307112"/>
                </a:lnTo>
                <a:lnTo>
                  <a:pt x="0" y="0"/>
                </a:lnTo>
                <a:close/>
              </a:path>
            </a:pathLst>
          </a:custGeom>
          <a:blipFill>
            <a:blip r:embed="rId4"/>
            <a:stretch>
              <a:fillRect t="-2034" b="-6385"/>
            </a:stretch>
          </a:blipFill>
        </p:spPr>
        <p:txBody>
          <a:bodyPr/>
          <a:lstStyle/>
          <a:p>
            <a:endParaRPr lang="en-US"/>
          </a:p>
        </p:txBody>
      </p:sp>
      <p:graphicFrame>
        <p:nvGraphicFramePr>
          <p:cNvPr id="5" name="Table 5"/>
          <p:cNvGraphicFramePr>
            <a:graphicFrameLocks noGrp="1"/>
          </p:cNvGraphicFramePr>
          <p:nvPr/>
        </p:nvGraphicFramePr>
        <p:xfrm>
          <a:off x="12059159" y="0"/>
          <a:ext cx="6061828" cy="6917285"/>
        </p:xfrm>
        <a:graphic>
          <a:graphicData uri="http://schemas.openxmlformats.org/drawingml/2006/table">
            <a:tbl>
              <a:tblPr/>
              <a:tblGrid>
                <a:gridCol w="922871">
                  <a:extLst>
                    <a:ext uri="{9D8B030D-6E8A-4147-A177-3AD203B41FA5}">
                      <a16:colId xmlns:a16="http://schemas.microsoft.com/office/drawing/2014/main" val="20000"/>
                    </a:ext>
                  </a:extLst>
                </a:gridCol>
                <a:gridCol w="1260378">
                  <a:extLst>
                    <a:ext uri="{9D8B030D-6E8A-4147-A177-3AD203B41FA5}">
                      <a16:colId xmlns:a16="http://schemas.microsoft.com/office/drawing/2014/main" val="20001"/>
                    </a:ext>
                  </a:extLst>
                </a:gridCol>
                <a:gridCol w="2246028">
                  <a:extLst>
                    <a:ext uri="{9D8B030D-6E8A-4147-A177-3AD203B41FA5}">
                      <a16:colId xmlns:a16="http://schemas.microsoft.com/office/drawing/2014/main" val="20002"/>
                    </a:ext>
                  </a:extLst>
                </a:gridCol>
                <a:gridCol w="1632551">
                  <a:extLst>
                    <a:ext uri="{9D8B030D-6E8A-4147-A177-3AD203B41FA5}">
                      <a16:colId xmlns:a16="http://schemas.microsoft.com/office/drawing/2014/main" val="20003"/>
                    </a:ext>
                  </a:extLst>
                </a:gridCol>
              </a:tblGrid>
              <a:tr h="785376">
                <a:tc>
                  <a:txBody>
                    <a:bodyPr/>
                    <a:lstStyle/>
                    <a:p>
                      <a:pPr algn="ctr">
                        <a:lnSpc>
                          <a:spcPts val="2520"/>
                        </a:lnSpc>
                        <a:defRPr/>
                      </a:pPr>
                      <a:r>
                        <a:rPr lang="en-US" sz="1800">
                          <a:solidFill>
                            <a:srgbClr val="000000"/>
                          </a:solidFill>
                          <a:latin typeface="Lato"/>
                        </a:rPr>
                        <a:t>Đỉnh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Đỉnh kề</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Bold"/>
                        </a:rPr>
                        <a:t>Open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Bold"/>
                        </a:rPr>
                        <a:t>Close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5376">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{(A,0)}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5376">
                <a:tc>
                  <a:txBody>
                    <a:bodyPr/>
                    <a:lstStyle/>
                    <a:p>
                      <a:pPr algn="ctr">
                        <a:lnSpc>
                          <a:spcPts val="2520"/>
                        </a:lnSpc>
                        <a:defRPr/>
                      </a:pPr>
                      <a:r>
                        <a:rPr lang="en-US" sz="1800">
                          <a:solidFill>
                            <a:srgbClr val="000000"/>
                          </a:solidFill>
                          <a:latin typeface="Lato"/>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C,D,E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03587">
                <a:tc>
                  <a:txBody>
                    <a:bodyPr/>
                    <a:lstStyle/>
                    <a:p>
                      <a:pPr algn="ctr">
                        <a:lnSpc>
                          <a:spcPts val="2520"/>
                        </a:lnSpc>
                        <a:defRPr/>
                      </a:pPr>
                      <a:r>
                        <a:rPr lang="en-US" sz="1800">
                          <a:solidFill>
                            <a:srgbClr val="000000"/>
                          </a:solidFill>
                          <a:latin typeface="Lato"/>
                        </a:rPr>
                        <a: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I,K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85376">
                <a:tc>
                  <a:txBody>
                    <a:bodyPr/>
                    <a:lstStyle/>
                    <a:p>
                      <a:pPr algn="ctr">
                        <a:lnSpc>
                          <a:spcPts val="2520"/>
                        </a:lnSpc>
                        <a:defRPr/>
                      </a:pPr>
                      <a:r>
                        <a:rPr lang="en-US" sz="1800">
                          <a:solidFill>
                            <a:srgbClr val="000000"/>
                          </a:solidFill>
                          <a:latin typeface="Lato"/>
                        </a:rPr>
                        <a:t>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85376">
                <a:tc>
                  <a:txBody>
                    <a:bodyPr/>
                    <a:lstStyle/>
                    <a:p>
                      <a:pPr algn="ctr">
                        <a:lnSpc>
                          <a:spcPts val="2520"/>
                        </a:lnSpc>
                        <a:defRPr/>
                      </a:pPr>
                      <a:r>
                        <a:rPr lang="en-US" sz="1800">
                          <a:solidFill>
                            <a:srgbClr val="000000"/>
                          </a:solidFill>
                          <a:latin typeface="Lato"/>
                        </a:rPr>
                        <a:t>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85376">
                <a:tc>
                  <a:txBody>
                    <a:bodyPr/>
                    <a:lstStyle/>
                    <a:p>
                      <a:pPr algn="ctr">
                        <a:lnSpc>
                          <a:spcPts val="2520"/>
                        </a:lnSpc>
                        <a:defRPr/>
                      </a:pPr>
                      <a:r>
                        <a:rPr lang="en-US" sz="1800">
                          <a:solidFill>
                            <a:srgbClr val="000000"/>
                          </a:solidFill>
                          <a:latin typeface="Lato"/>
                        </a:rPr>
                        <a:t>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101442">
                <a:tc>
                  <a:txBody>
                    <a:bodyPr/>
                    <a:lstStyle/>
                    <a:p>
                      <a:pPr algn="ctr">
                        <a:lnSpc>
                          <a:spcPts val="2520"/>
                        </a:lnSpc>
                        <a:defRPr/>
                      </a:pPr>
                      <a:r>
                        <a:rPr lang="en-US" sz="1800">
                          <a:solidFill>
                            <a:srgbClr val="000000"/>
                          </a:solidFill>
                          <a:latin typeface="Lato"/>
                        </a:rPr>
                        <a:t>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Kết thúc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0"/>
          <a:ext cx="6061828" cy="7860256"/>
        </p:xfrm>
        <a:graphic>
          <a:graphicData uri="http://schemas.openxmlformats.org/drawingml/2006/table">
            <a:tbl>
              <a:tblPr/>
              <a:tblGrid>
                <a:gridCol w="922871">
                  <a:extLst>
                    <a:ext uri="{9D8B030D-6E8A-4147-A177-3AD203B41FA5}">
                      <a16:colId xmlns:a16="http://schemas.microsoft.com/office/drawing/2014/main" val="20000"/>
                    </a:ext>
                  </a:extLst>
                </a:gridCol>
                <a:gridCol w="1260378">
                  <a:extLst>
                    <a:ext uri="{9D8B030D-6E8A-4147-A177-3AD203B41FA5}">
                      <a16:colId xmlns:a16="http://schemas.microsoft.com/office/drawing/2014/main" val="20001"/>
                    </a:ext>
                  </a:extLst>
                </a:gridCol>
                <a:gridCol w="2246028">
                  <a:extLst>
                    <a:ext uri="{9D8B030D-6E8A-4147-A177-3AD203B41FA5}">
                      <a16:colId xmlns:a16="http://schemas.microsoft.com/office/drawing/2014/main" val="20002"/>
                    </a:ext>
                  </a:extLst>
                </a:gridCol>
                <a:gridCol w="1632551">
                  <a:extLst>
                    <a:ext uri="{9D8B030D-6E8A-4147-A177-3AD203B41FA5}">
                      <a16:colId xmlns:a16="http://schemas.microsoft.com/office/drawing/2014/main" val="20003"/>
                    </a:ext>
                  </a:extLst>
                </a:gridCol>
              </a:tblGrid>
              <a:tr h="784854">
                <a:tc>
                  <a:txBody>
                    <a:bodyPr/>
                    <a:lstStyle/>
                    <a:p>
                      <a:pPr algn="ctr">
                        <a:lnSpc>
                          <a:spcPts val="2520"/>
                        </a:lnSpc>
                        <a:defRPr/>
                      </a:pPr>
                      <a:r>
                        <a:rPr lang="en-US" sz="1800">
                          <a:solidFill>
                            <a:srgbClr val="000000"/>
                          </a:solidFill>
                          <a:latin typeface="Lato"/>
                        </a:rPr>
                        <a:t>Đỉnh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Đỉnh kề</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Bold"/>
                        </a:rPr>
                        <a:t>Open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Bold"/>
                        </a:rPr>
                        <a:t>Close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4854">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{(A,0)}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4854">
                <a:tc>
                  <a:txBody>
                    <a:bodyPr/>
                    <a:lstStyle/>
                    <a:p>
                      <a:pPr algn="ctr">
                        <a:lnSpc>
                          <a:spcPts val="2520"/>
                        </a:lnSpc>
                        <a:defRPr/>
                      </a:pPr>
                      <a:r>
                        <a:rPr lang="en-US" sz="1800">
                          <a:solidFill>
                            <a:srgbClr val="000000"/>
                          </a:solidFill>
                          <a:latin typeface="Lato"/>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C,D,E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{(C,9),(D,14),</a:t>
                      </a:r>
                      <a:r>
                        <a:rPr lang="en-US" sz="1800">
                          <a:solidFill>
                            <a:srgbClr val="FF1A16"/>
                          </a:solidFill>
                          <a:latin typeface="Lato"/>
                        </a:rPr>
                        <a:t>(E,3)</a:t>
                      </a:r>
                      <a:r>
                        <a:rPr lang="en-US" sz="1800">
                          <a:solidFill>
                            <a:srgbClr val="000000"/>
                          </a:solidFill>
                          <a:latin typeface="Lato"/>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02854">
                <a:tc>
                  <a:txBody>
                    <a:bodyPr/>
                    <a:lstStyle/>
                    <a:p>
                      <a:pPr algn="ctr">
                        <a:lnSpc>
                          <a:spcPts val="2520"/>
                        </a:lnSpc>
                        <a:defRPr/>
                      </a:pPr>
                      <a:r>
                        <a:rPr lang="en-US" sz="1800" dirty="0">
                          <a:solidFill>
                            <a:srgbClr val="000000"/>
                          </a:solidFill>
                          <a:latin typeface="Lato"/>
                        </a:rPr>
                        <a:t>E</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I,K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t>
                      </a:r>
                      <a:r>
                        <a:rPr lang="en-US" sz="1800" dirty="0">
                          <a:solidFill>
                            <a:srgbClr val="FF1A16"/>
                          </a:solidFill>
                          <a:latin typeface="Lato"/>
                        </a:rPr>
                        <a:t>(C,9)</a:t>
                      </a:r>
                      <a:r>
                        <a:rPr lang="en-US" sz="1800" dirty="0">
                          <a:solidFill>
                            <a:srgbClr val="000000"/>
                          </a:solidFill>
                          <a:latin typeface="Lato"/>
                        </a:rPr>
                        <a:t>,(D,14),(I,13),K(18)}</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dirty="0">
                          <a:solidFill>
                            <a:srgbClr val="000000"/>
                          </a:solidFill>
                          <a:latin typeface="Lato"/>
                        </a:rPr>
                        <a:t>{A,E}</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00710">
                <a:tc>
                  <a:txBody>
                    <a:bodyPr/>
                    <a:lstStyle/>
                    <a:p>
                      <a:pPr algn="ctr">
                        <a:lnSpc>
                          <a:spcPts val="2520"/>
                        </a:lnSpc>
                        <a:defRPr/>
                      </a:pPr>
                      <a:r>
                        <a:rPr lang="en-US" sz="1800" dirty="0">
                          <a:solidFill>
                            <a:srgbClr val="000000"/>
                          </a:solidFill>
                          <a:latin typeface="Lato"/>
                        </a:rPr>
                        <a:t>C</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{(D,14),</a:t>
                      </a:r>
                      <a:r>
                        <a:rPr lang="en-US" sz="1800">
                          <a:solidFill>
                            <a:srgbClr val="FF1A16"/>
                          </a:solidFill>
                          <a:latin typeface="Lato"/>
                        </a:rPr>
                        <a:t>(I,13)</a:t>
                      </a:r>
                      <a:r>
                        <a:rPr lang="en-US" sz="1800">
                          <a:solidFill>
                            <a:srgbClr val="000000"/>
                          </a:solidFill>
                          <a:latin typeface="Lato"/>
                        </a:rPr>
                        <a:t>,(K,18),(H,16)}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{A,E,C}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00710">
                <a:tc>
                  <a:txBody>
                    <a:bodyPr/>
                    <a:lstStyle/>
                    <a:p>
                      <a:pPr algn="ctr">
                        <a:lnSpc>
                          <a:spcPts val="2520"/>
                        </a:lnSpc>
                        <a:defRPr/>
                      </a:pPr>
                      <a:r>
                        <a:rPr lang="en-US" sz="1800">
                          <a:solidFill>
                            <a:srgbClr val="000000"/>
                          </a:solidFill>
                          <a:latin typeface="Lato"/>
                        </a:rPr>
                        <a:t>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a:t>
                      </a:r>
                      <a:r>
                        <a:rPr lang="en-US" sz="1800">
                          <a:solidFill>
                            <a:srgbClr val="FF1A16"/>
                          </a:solidFill>
                          <a:latin typeface="Lato"/>
                        </a:rPr>
                        <a:t>(D,14)</a:t>
                      </a:r>
                      <a:r>
                        <a:rPr lang="en-US" sz="1800">
                          <a:solidFill>
                            <a:srgbClr val="000000"/>
                          </a:solidFill>
                          <a:latin typeface="Lato"/>
                        </a:rPr>
                        <a:t>,(K,18),(H,16),</a:t>
                      </a:r>
                      <a:r>
                        <a:rPr lang="en-US" sz="1800" strike="sngStrike">
                          <a:solidFill>
                            <a:srgbClr val="000000"/>
                          </a:solidFill>
                          <a:latin typeface="Lato"/>
                        </a:rPr>
                        <a:t>(K,24)</a:t>
                      </a:r>
                      <a:r>
                        <a:rPr lang="en-US" sz="1800">
                          <a:solidFill>
                            <a:srgbClr val="000000"/>
                          </a:solidFill>
                          <a:latin typeface="Lato"/>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{A,E,C,I}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00710">
                <a:tc>
                  <a:txBody>
                    <a:bodyPr/>
                    <a:lstStyle/>
                    <a:p>
                      <a:pPr algn="ctr">
                        <a:lnSpc>
                          <a:spcPts val="2520"/>
                        </a:lnSpc>
                        <a:defRPr/>
                      </a:pPr>
                      <a:r>
                        <a:rPr lang="en-US" sz="1800">
                          <a:solidFill>
                            <a:srgbClr val="000000"/>
                          </a:solidFill>
                          <a:latin typeface="Lato"/>
                        </a:rPr>
                        <a:t>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{(K,18),</a:t>
                      </a:r>
                      <a:r>
                        <a:rPr lang="en-US" sz="1800" strike="sngStrike">
                          <a:solidFill>
                            <a:srgbClr val="000000"/>
                          </a:solidFill>
                          <a:latin typeface="Lato"/>
                        </a:rPr>
                        <a:t>(H,16)</a:t>
                      </a:r>
                      <a:r>
                        <a:rPr lang="en-US" sz="1800">
                          <a:solidFill>
                            <a:srgbClr val="000000"/>
                          </a:solidFill>
                          <a:latin typeface="Lato"/>
                        </a:rPr>
                        <a:t>,</a:t>
                      </a:r>
                      <a:r>
                        <a:rPr lang="en-US" sz="1800">
                          <a:solidFill>
                            <a:srgbClr val="FF1A16"/>
                          </a:solidFill>
                          <a:latin typeface="Lato"/>
                        </a:rPr>
                        <a:t>(H,15)</a:t>
                      </a:r>
                      <a:r>
                        <a:rPr lang="en-US" sz="1800">
                          <a:solidFill>
                            <a:srgbClr val="000000"/>
                          </a:solidFill>
                          <a:latin typeface="Lato"/>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{A,E,C,I,D}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100710">
                <a:tc>
                  <a:txBody>
                    <a:bodyPr/>
                    <a:lstStyle/>
                    <a:p>
                      <a:pPr algn="ctr">
                        <a:lnSpc>
                          <a:spcPts val="2520"/>
                        </a:lnSpc>
                        <a:defRPr/>
                      </a:pPr>
                      <a:r>
                        <a:rPr lang="en-US" sz="1800">
                          <a:solidFill>
                            <a:srgbClr val="000000"/>
                          </a:solidFill>
                          <a:latin typeface="Lato"/>
                        </a:rPr>
                        <a:t>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Lato"/>
                        </a:rPr>
                        <a:t>Kết thúc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3" name="TextBox 3"/>
          <p:cNvSpPr txBox="1"/>
          <p:nvPr/>
        </p:nvSpPr>
        <p:spPr>
          <a:xfrm>
            <a:off x="7584428" y="538281"/>
            <a:ext cx="7086243" cy="1538446"/>
          </a:xfrm>
          <a:prstGeom prst="rect">
            <a:avLst/>
          </a:prstGeom>
        </p:spPr>
        <p:txBody>
          <a:bodyPr lIns="0" tIns="0" rIns="0" bIns="0" rtlCol="0" anchor="t">
            <a:spAutoFit/>
          </a:bodyPr>
          <a:lstStyle/>
          <a:p>
            <a:pPr algn="l">
              <a:lnSpc>
                <a:spcPts val="3144"/>
              </a:lnSpc>
              <a:spcBef>
                <a:spcPct val="0"/>
              </a:spcBef>
            </a:pPr>
            <a:r>
              <a:rPr lang="en-US" sz="1965">
                <a:solidFill>
                  <a:srgbClr val="000000"/>
                </a:solidFill>
                <a:latin typeface="Lato"/>
              </a:rPr>
              <a:t>Kết luận đường đi bằng cách truy ngược theo quan hệ cha – con:</a:t>
            </a:r>
          </a:p>
          <a:p>
            <a:pPr algn="l">
              <a:lnSpc>
                <a:spcPts val="3144"/>
              </a:lnSpc>
              <a:spcBef>
                <a:spcPct val="0"/>
              </a:spcBef>
            </a:pPr>
            <a:r>
              <a:rPr lang="en-US" sz="1965">
                <a:solidFill>
                  <a:srgbClr val="000000"/>
                </a:solidFill>
                <a:latin typeface="Lato"/>
              </a:rPr>
              <a:t>     cha (H)=D </a:t>
            </a:r>
          </a:p>
          <a:p>
            <a:pPr algn="l">
              <a:lnSpc>
                <a:spcPts val="3144"/>
              </a:lnSpc>
              <a:spcBef>
                <a:spcPct val="0"/>
              </a:spcBef>
            </a:pPr>
            <a:r>
              <a:rPr lang="en-US" sz="1965">
                <a:solidFill>
                  <a:srgbClr val="000000"/>
                </a:solidFill>
                <a:latin typeface="Lato"/>
              </a:rPr>
              <a:t>     cha(D)=A</a:t>
            </a:r>
          </a:p>
          <a:p>
            <a:pPr algn="l">
              <a:lnSpc>
                <a:spcPts val="3144"/>
              </a:lnSpc>
              <a:spcBef>
                <a:spcPct val="0"/>
              </a:spcBef>
            </a:pPr>
            <a:r>
              <a:rPr lang="en-US" sz="1965">
                <a:solidFill>
                  <a:srgbClr val="000000"/>
                </a:solidFill>
                <a:latin typeface="Lato"/>
              </a:rPr>
              <a:t> =&gt; Ta có đường đi là A-&gt;D-&gt;H</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3439291" y="0"/>
            <a:ext cx="11665246" cy="1277863"/>
          </a:xfrm>
          <a:custGeom>
            <a:avLst/>
            <a:gdLst/>
            <a:ahLst/>
            <a:cxnLst/>
            <a:rect l="l" t="t" r="r" b="b"/>
            <a:pathLst>
              <a:path w="11665246" h="1277863">
                <a:moveTo>
                  <a:pt x="0" y="0"/>
                </a:moveTo>
                <a:lnTo>
                  <a:pt x="11665247" y="0"/>
                </a:lnTo>
                <a:lnTo>
                  <a:pt x="11665247" y="1277863"/>
                </a:lnTo>
                <a:lnTo>
                  <a:pt x="0" y="1277863"/>
                </a:lnTo>
                <a:lnTo>
                  <a:pt x="0" y="0"/>
                </a:lnTo>
                <a:close/>
              </a:path>
            </a:pathLst>
          </a:custGeom>
          <a:blipFill>
            <a:blip r:embed="rId2"/>
            <a:stretch>
              <a:fillRect/>
            </a:stretch>
          </a:blipFill>
        </p:spPr>
        <p:txBody>
          <a:bodyPr/>
          <a:lstStyle/>
          <a:p>
            <a:endParaRPr lang="en-US"/>
          </a:p>
        </p:txBody>
      </p:sp>
      <p:sp>
        <p:nvSpPr>
          <p:cNvPr id="3" name="Freeform 3"/>
          <p:cNvSpPr/>
          <p:nvPr/>
        </p:nvSpPr>
        <p:spPr>
          <a:xfrm>
            <a:off x="2456703" y="1636905"/>
            <a:ext cx="13630423" cy="7970468"/>
          </a:xfrm>
          <a:custGeom>
            <a:avLst/>
            <a:gdLst/>
            <a:ahLst/>
            <a:cxnLst/>
            <a:rect l="l" t="t" r="r" b="b"/>
            <a:pathLst>
              <a:path w="13630423" h="7970468">
                <a:moveTo>
                  <a:pt x="0" y="0"/>
                </a:moveTo>
                <a:lnTo>
                  <a:pt x="13630423" y="0"/>
                </a:lnTo>
                <a:lnTo>
                  <a:pt x="13630423" y="7970468"/>
                </a:lnTo>
                <a:lnTo>
                  <a:pt x="0" y="7970468"/>
                </a:lnTo>
                <a:lnTo>
                  <a:pt x="0" y="0"/>
                </a:lnTo>
                <a:close/>
              </a:path>
            </a:pathLst>
          </a:custGeom>
          <a:blipFill>
            <a:blip r:embed="rId3"/>
            <a:stretch>
              <a:fillRect l="-5430" t="-9586" r="-5067" b="-90603"/>
            </a:stretch>
          </a:blipFill>
        </p:spPr>
        <p:txBody>
          <a:bodyPr/>
          <a:lstStyle/>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127678" y="1381461"/>
            <a:ext cx="16131622" cy="7524078"/>
          </a:xfrm>
          <a:custGeom>
            <a:avLst/>
            <a:gdLst/>
            <a:ahLst/>
            <a:cxnLst/>
            <a:rect l="l" t="t" r="r" b="b"/>
            <a:pathLst>
              <a:path w="16131622" h="7524078">
                <a:moveTo>
                  <a:pt x="0" y="0"/>
                </a:moveTo>
                <a:lnTo>
                  <a:pt x="16131622" y="0"/>
                </a:lnTo>
                <a:lnTo>
                  <a:pt x="16131622" y="7524078"/>
                </a:lnTo>
                <a:lnTo>
                  <a:pt x="0" y="7524078"/>
                </a:lnTo>
                <a:lnTo>
                  <a:pt x="0" y="0"/>
                </a:lnTo>
                <a:close/>
              </a:path>
            </a:pathLst>
          </a:custGeom>
          <a:blipFill>
            <a:blip r:embed="rId2"/>
            <a:stretch>
              <a:fillRect l="-6019" t="-139849" r="-6765" b="-16325"/>
            </a:stretch>
          </a:blipFill>
        </p:spPr>
        <p:txBody>
          <a:bodyP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6C7D17-3E6A-8152-5461-0199D6B12B6F}"/>
              </a:ext>
            </a:extLst>
          </p:cNvPr>
          <p:cNvSpPr txBox="1"/>
          <p:nvPr/>
        </p:nvSpPr>
        <p:spPr>
          <a:xfrm>
            <a:off x="3505200" y="3743116"/>
            <a:ext cx="12268200" cy="2800767"/>
          </a:xfrm>
          <a:prstGeom prst="rect">
            <a:avLst/>
          </a:prstGeom>
          <a:noFill/>
        </p:spPr>
        <p:txBody>
          <a:bodyPr wrap="square" rtlCol="0">
            <a:spAutoFit/>
          </a:bodyPr>
          <a:lstStyle/>
          <a:p>
            <a:pPr algn="ctr"/>
            <a:r>
              <a:rPr lang="en-US" sz="8800" b="1" dirty="0" err="1">
                <a:solidFill>
                  <a:schemeClr val="bg1"/>
                </a:solidFill>
                <a:latin typeface="Times New Roman" panose="02020603050405020304" pitchFamily="18" charset="0"/>
                <a:cs typeface="Times New Roman" panose="02020603050405020304" pitchFamily="18" charset="0"/>
              </a:rPr>
              <a:t>Cảm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các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dõi</a:t>
            </a:r>
            <a:r>
              <a:rPr lang="en-US" sz="8800" b="1" dirty="0">
                <a:solidFill>
                  <a:schemeClr val="bg1"/>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sp>
        <p:nvSpPr>
          <p:cNvPr id="2" name="Freeform 2"/>
          <p:cNvSpPr/>
          <p:nvPr/>
        </p:nvSpPr>
        <p:spPr>
          <a:xfrm>
            <a:off x="507141" y="3552876"/>
            <a:ext cx="15096150" cy="1736412"/>
          </a:xfrm>
          <a:custGeom>
            <a:avLst/>
            <a:gdLst/>
            <a:ahLst/>
            <a:cxnLst/>
            <a:rect l="l" t="t" r="r" b="b"/>
            <a:pathLst>
              <a:path w="15096150" h="1736412">
                <a:moveTo>
                  <a:pt x="0" y="0"/>
                </a:moveTo>
                <a:lnTo>
                  <a:pt x="15096150" y="0"/>
                </a:lnTo>
                <a:lnTo>
                  <a:pt x="15096150" y="1736413"/>
                </a:lnTo>
                <a:lnTo>
                  <a:pt x="0" y="1736413"/>
                </a:lnTo>
                <a:lnTo>
                  <a:pt x="0" y="0"/>
                </a:lnTo>
                <a:close/>
              </a:path>
            </a:pathLst>
          </a:custGeom>
          <a:blipFill>
            <a:blip r:embed="rId2"/>
            <a:stretch>
              <a:fillRect l="-6297" t="-56518" r="-6907" b="-58284"/>
            </a:stretch>
          </a:blipFill>
        </p:spPr>
        <p:txBody>
          <a:bodyPr/>
          <a:lstStyle/>
          <a:p>
            <a:endParaRPr lang="en-US"/>
          </a:p>
        </p:txBody>
      </p:sp>
      <p:sp>
        <p:nvSpPr>
          <p:cNvPr id="3" name="TextBox 3"/>
          <p:cNvSpPr txBox="1"/>
          <p:nvPr/>
        </p:nvSpPr>
        <p:spPr>
          <a:xfrm>
            <a:off x="139448" y="502926"/>
            <a:ext cx="17259300" cy="4119110"/>
          </a:xfrm>
          <a:prstGeom prst="rect">
            <a:avLst/>
          </a:prstGeom>
        </p:spPr>
        <p:txBody>
          <a:bodyPr lIns="0" tIns="0" rIns="0" bIns="0" rtlCol="0" anchor="t">
            <a:spAutoFit/>
          </a:bodyPr>
          <a:lstStyle/>
          <a:p>
            <a:pPr marL="720966" lvl="1" indent="-360483" algn="l">
              <a:lnSpc>
                <a:spcPts val="3673"/>
              </a:lnSpc>
              <a:buFont typeface="Arial"/>
              <a:buChar char="•"/>
            </a:pPr>
            <a:r>
              <a:rPr lang="en-US" sz="3339">
                <a:solidFill>
                  <a:srgbClr val="FFFFFF"/>
                </a:solidFill>
                <a:latin typeface="Livvic"/>
              </a:rPr>
              <a:t>Đầu tiên chúng ta sẽ tạo ra một mảng D gồm có N+1 phần tử, với </a:t>
            </a:r>
            <a:r>
              <a:rPr lang="en-US" sz="3339">
                <a:solidFill>
                  <a:srgbClr val="FFFFFF"/>
                </a:solidFill>
                <a:latin typeface="Livvic Bold"/>
              </a:rPr>
              <a:t>độ dài từ đỉnh gốc cho đến tất các đỉnh đều là VÔ CÙNG.</a:t>
            </a:r>
          </a:p>
          <a:p>
            <a:pPr algn="l">
              <a:lnSpc>
                <a:spcPts val="3673"/>
              </a:lnSpc>
            </a:pPr>
            <a:endParaRPr lang="en-US" sz="3339">
              <a:solidFill>
                <a:srgbClr val="FFFFFF"/>
              </a:solidFill>
              <a:latin typeface="Livvic Bold"/>
            </a:endParaRPr>
          </a:p>
          <a:p>
            <a:pPr marL="720966" lvl="1" indent="-360483" algn="l">
              <a:lnSpc>
                <a:spcPts val="3673"/>
              </a:lnSpc>
              <a:buFont typeface="Arial"/>
              <a:buChar char="•"/>
            </a:pPr>
            <a:r>
              <a:rPr lang="en-US" sz="3339">
                <a:solidFill>
                  <a:srgbClr val="FFFFFF"/>
                </a:solidFill>
                <a:latin typeface="Livvic"/>
              </a:rPr>
              <a:t>Thiết lập khoảng cách từ đỉnh gốc đến đỉnh gốc bằng 0.</a:t>
            </a:r>
          </a:p>
          <a:p>
            <a:pPr algn="l">
              <a:lnSpc>
                <a:spcPts val="3673"/>
              </a:lnSpc>
            </a:pPr>
            <a:endParaRPr lang="en-US" sz="3339">
              <a:solidFill>
                <a:srgbClr val="FFFFFF"/>
              </a:solidFill>
              <a:latin typeface="Livvic"/>
            </a:endParaRPr>
          </a:p>
          <a:p>
            <a:pPr marL="712470" lvl="1" indent="-356235" algn="l">
              <a:lnSpc>
                <a:spcPts val="3630"/>
              </a:lnSpc>
              <a:buFont typeface="Arial"/>
              <a:buChar char="•"/>
            </a:pPr>
            <a:r>
              <a:rPr lang="en-US" sz="3300">
                <a:solidFill>
                  <a:srgbClr val="FFFFFF"/>
                </a:solidFill>
                <a:latin typeface="Livvic"/>
              </a:rPr>
              <a:t>Sử dụng</a:t>
            </a:r>
            <a:r>
              <a:rPr lang="en-US" sz="3300">
                <a:solidFill>
                  <a:srgbClr val="FFFFFF"/>
                </a:solidFill>
                <a:latin typeface="Livvic Bold"/>
              </a:rPr>
              <a:t> hàng đợi ưu tiên:</a:t>
            </a:r>
          </a:p>
          <a:p>
            <a:pPr algn="l">
              <a:lnSpc>
                <a:spcPts val="3673"/>
              </a:lnSpc>
            </a:pPr>
            <a:endParaRPr lang="en-US" sz="3300">
              <a:solidFill>
                <a:srgbClr val="FFFFFF"/>
              </a:solidFill>
              <a:latin typeface="Livvic Bold"/>
            </a:endParaRPr>
          </a:p>
          <a:p>
            <a:pPr algn="l">
              <a:lnSpc>
                <a:spcPts val="3673"/>
              </a:lnSpc>
            </a:pPr>
            <a:endParaRPr lang="en-US" sz="3300">
              <a:solidFill>
                <a:srgbClr val="FFFFFF"/>
              </a:solidFill>
              <a:latin typeface="Livvic Bold"/>
            </a:endParaRPr>
          </a:p>
          <a:p>
            <a:pPr algn="l">
              <a:lnSpc>
                <a:spcPts val="3673"/>
              </a:lnSpc>
              <a:spcBef>
                <a:spcPct val="0"/>
              </a:spcBef>
            </a:pPr>
            <a:endParaRPr lang="en-US" sz="3300">
              <a:solidFill>
                <a:srgbClr val="FFFFFF"/>
              </a:solidFill>
              <a:latin typeface="Livvic Bold"/>
            </a:endParaRPr>
          </a:p>
        </p:txBody>
      </p:sp>
      <p:sp>
        <p:nvSpPr>
          <p:cNvPr id="4" name="TextBox 4"/>
          <p:cNvSpPr txBox="1"/>
          <p:nvPr/>
        </p:nvSpPr>
        <p:spPr>
          <a:xfrm>
            <a:off x="507141" y="5734699"/>
            <a:ext cx="17050128" cy="4286250"/>
          </a:xfrm>
          <a:prstGeom prst="rect">
            <a:avLst/>
          </a:prstGeom>
        </p:spPr>
        <p:txBody>
          <a:bodyPr lIns="0" tIns="0" rIns="0" bIns="0" rtlCol="0" anchor="t">
            <a:spAutoFit/>
          </a:bodyPr>
          <a:lstStyle/>
          <a:p>
            <a:pPr marL="721105" lvl="1" indent="-360553" algn="l">
              <a:lnSpc>
                <a:spcPts val="4341"/>
              </a:lnSpc>
              <a:buFont typeface="Arial"/>
              <a:buChar char="•"/>
            </a:pPr>
            <a:r>
              <a:rPr lang="en-US" sz="3339">
                <a:solidFill>
                  <a:srgbClr val="FFFFFF"/>
                </a:solidFill>
                <a:latin typeface="Livvic"/>
              </a:rPr>
              <a:t>pair&lt;int, int&gt;: kiểu dữ liệu của mỗi phần tử trong hàng đợi. Mỗi phần tử là một cặp số lưu giá trị trọng số và đỉnh kề với đỉnh đang xét.</a:t>
            </a:r>
          </a:p>
          <a:p>
            <a:pPr algn="l">
              <a:lnSpc>
                <a:spcPts val="4341"/>
              </a:lnSpc>
            </a:pPr>
            <a:endParaRPr lang="en-US" sz="3339">
              <a:solidFill>
                <a:srgbClr val="FFFFFF"/>
              </a:solidFill>
              <a:latin typeface="Livvic"/>
            </a:endParaRPr>
          </a:p>
          <a:p>
            <a:pPr marL="721105" lvl="1" indent="-360553" algn="l">
              <a:lnSpc>
                <a:spcPts val="4341"/>
              </a:lnSpc>
              <a:buFont typeface="Arial"/>
              <a:buChar char="•"/>
            </a:pPr>
            <a:r>
              <a:rPr lang="en-US" sz="3339">
                <a:solidFill>
                  <a:srgbClr val="FFFFFF"/>
                </a:solidFill>
                <a:latin typeface="Livvic"/>
              </a:rPr>
              <a:t>Vector&lt;pair&lt;int, int&gt;&gt;: Container sử dụng để lưu trữ các phần tử trong hàng đợi. </a:t>
            </a:r>
          </a:p>
          <a:p>
            <a:pPr algn="l">
              <a:lnSpc>
                <a:spcPts val="4341"/>
              </a:lnSpc>
            </a:pPr>
            <a:endParaRPr lang="en-US" sz="3339">
              <a:solidFill>
                <a:srgbClr val="FFFFFF"/>
              </a:solidFill>
              <a:latin typeface="Livvic"/>
            </a:endParaRPr>
          </a:p>
          <a:p>
            <a:pPr marL="721105" lvl="1" indent="-360553" algn="l">
              <a:lnSpc>
                <a:spcPts val="4341"/>
              </a:lnSpc>
              <a:buFont typeface="Arial"/>
              <a:buChar char="•"/>
            </a:pPr>
            <a:r>
              <a:rPr lang="en-US" sz="3339">
                <a:solidFill>
                  <a:srgbClr val="FFFFFF"/>
                </a:solidFill>
                <a:latin typeface="Livvic"/>
              </a:rPr>
              <a:t>greater&lt;pair&lt;int, int&gt;&gt;: Hàm so sánh để xác định thứ tự ưu tiên. </a:t>
            </a:r>
            <a:r>
              <a:rPr lang="en-US" sz="3339">
                <a:solidFill>
                  <a:srgbClr val="FFFFFF"/>
                </a:solidFill>
                <a:latin typeface="Livvic Bold"/>
              </a:rPr>
              <a:t>Những đỉnh nào có trọng số nhỏ hơn với đỉnh đang xét sẽ nằm ở đầu hàng đợi.</a:t>
            </a:r>
          </a:p>
          <a:p>
            <a:pPr algn="l">
              <a:lnSpc>
                <a:spcPts val="3673"/>
              </a:lnSpc>
              <a:spcBef>
                <a:spcPct val="0"/>
              </a:spcBef>
            </a:pPr>
            <a:endParaRPr lang="en-US" sz="3339">
              <a:solidFill>
                <a:srgbClr val="FFFFFF"/>
              </a:solidFill>
              <a:latin typeface="Livvic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sp>
        <p:nvSpPr>
          <p:cNvPr id="2" name="Freeform 2"/>
          <p:cNvSpPr/>
          <p:nvPr/>
        </p:nvSpPr>
        <p:spPr>
          <a:xfrm>
            <a:off x="2996675" y="362665"/>
            <a:ext cx="12294649" cy="9561669"/>
          </a:xfrm>
          <a:custGeom>
            <a:avLst/>
            <a:gdLst/>
            <a:ahLst/>
            <a:cxnLst/>
            <a:rect l="l" t="t" r="r" b="b"/>
            <a:pathLst>
              <a:path w="12294649" h="9561669">
                <a:moveTo>
                  <a:pt x="0" y="0"/>
                </a:moveTo>
                <a:lnTo>
                  <a:pt x="12294650" y="0"/>
                </a:lnTo>
                <a:lnTo>
                  <a:pt x="12294650" y="9561670"/>
                </a:lnTo>
                <a:lnTo>
                  <a:pt x="0" y="9561670"/>
                </a:lnTo>
                <a:lnTo>
                  <a:pt x="0" y="0"/>
                </a:lnTo>
                <a:close/>
              </a:path>
            </a:pathLst>
          </a:custGeom>
          <a:blipFill>
            <a:blip r:embed="rId2"/>
            <a:stretch>
              <a:fillRect l="-5753" t="-8750" r="-6072" b="-7150"/>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sp>
        <p:nvSpPr>
          <p:cNvPr id="2" name="TextBox 2"/>
          <p:cNvSpPr txBox="1"/>
          <p:nvPr/>
        </p:nvSpPr>
        <p:spPr>
          <a:xfrm>
            <a:off x="356514" y="971550"/>
            <a:ext cx="17931486" cy="2878455"/>
          </a:xfrm>
          <a:prstGeom prst="rect">
            <a:avLst/>
          </a:prstGeom>
        </p:spPr>
        <p:txBody>
          <a:bodyPr lIns="0" tIns="0" rIns="0" bIns="0" rtlCol="0" anchor="t">
            <a:spAutoFit/>
          </a:bodyPr>
          <a:lstStyle/>
          <a:p>
            <a:pPr marL="712470" lvl="1" indent="-356235" algn="l">
              <a:lnSpc>
                <a:spcPts val="4620"/>
              </a:lnSpc>
              <a:buFont typeface="Arial"/>
              <a:buChar char="•"/>
            </a:pPr>
            <a:r>
              <a:rPr lang="en-US" sz="3300">
                <a:solidFill>
                  <a:srgbClr val="FFFFFF"/>
                </a:solidFill>
                <a:latin typeface="Livvic"/>
              </a:rPr>
              <a:t>Tạo vòng lặp Q với điều kiện ....</a:t>
            </a:r>
          </a:p>
          <a:p>
            <a:pPr marL="712470" lvl="1" indent="-356235" algn="l">
              <a:lnSpc>
                <a:spcPts val="4620"/>
              </a:lnSpc>
              <a:buAutoNum type="arabicPeriod"/>
            </a:pPr>
            <a:r>
              <a:rPr lang="en-US" sz="3300">
                <a:solidFill>
                  <a:srgbClr val="FFFFFF"/>
                </a:solidFill>
                <a:latin typeface="Livvic"/>
              </a:rPr>
              <a:t> Gọi pair&lt;int, int&gt; top để lấy phần tử đầu tiên của Q, và xóa phần tử đó.</a:t>
            </a:r>
          </a:p>
          <a:p>
            <a:pPr marL="712470" lvl="1" indent="-356235" algn="l">
              <a:lnSpc>
                <a:spcPts val="4620"/>
              </a:lnSpc>
              <a:buAutoNum type="arabicPeriod"/>
            </a:pPr>
            <a:r>
              <a:rPr lang="en-US" sz="3300">
                <a:solidFill>
                  <a:srgbClr val="FFFFFF"/>
                </a:solidFill>
                <a:latin typeface="Livvic"/>
              </a:rPr>
              <a:t> Đặt giá trị của u là đỉnh kề của đỉnh top đang xét, KC là trọng số của hai đỉnh.</a:t>
            </a:r>
          </a:p>
          <a:p>
            <a:pPr algn="l">
              <a:lnSpc>
                <a:spcPts val="4620"/>
              </a:lnSpc>
            </a:pPr>
            <a:r>
              <a:rPr lang="en-US" sz="3300">
                <a:solidFill>
                  <a:srgbClr val="FFFFFF"/>
                </a:solidFill>
                <a:latin typeface="Livvic"/>
              </a:rPr>
              <a:t>    3. Nếu KC&gt;d[u] (D[u] là khoảng cách từ đỉnh nguồn đến U) thì chúng ta kết thúc ngay tại đó và quay trở lại vòng lặp.  Ngược lại: </a:t>
            </a:r>
          </a:p>
        </p:txBody>
      </p:sp>
      <p:sp>
        <p:nvSpPr>
          <p:cNvPr id="3" name="Freeform 3"/>
          <p:cNvSpPr/>
          <p:nvPr/>
        </p:nvSpPr>
        <p:spPr>
          <a:xfrm>
            <a:off x="544718" y="4446261"/>
            <a:ext cx="7044763" cy="5436117"/>
          </a:xfrm>
          <a:custGeom>
            <a:avLst/>
            <a:gdLst/>
            <a:ahLst/>
            <a:cxnLst/>
            <a:rect l="l" t="t" r="r" b="b"/>
            <a:pathLst>
              <a:path w="7044763" h="5436117">
                <a:moveTo>
                  <a:pt x="0" y="0"/>
                </a:moveTo>
                <a:lnTo>
                  <a:pt x="7044763" y="0"/>
                </a:lnTo>
                <a:lnTo>
                  <a:pt x="7044763" y="5436117"/>
                </a:lnTo>
                <a:lnTo>
                  <a:pt x="0" y="5436117"/>
                </a:lnTo>
                <a:lnTo>
                  <a:pt x="0" y="0"/>
                </a:lnTo>
                <a:close/>
              </a:path>
            </a:pathLst>
          </a:custGeom>
          <a:blipFill>
            <a:blip r:embed="rId2"/>
            <a:stretch>
              <a:fillRect l="-12678" t="-16966" r="-13465" b="-17327"/>
            </a:stretch>
          </a:blipFill>
        </p:spPr>
        <p:txBody>
          <a:bodyPr/>
          <a:lstStyle/>
          <a:p>
            <a:endParaRPr lang="en-US"/>
          </a:p>
        </p:txBody>
      </p:sp>
      <p:sp>
        <p:nvSpPr>
          <p:cNvPr id="4" name="TextBox 4"/>
          <p:cNvSpPr txBox="1"/>
          <p:nvPr/>
        </p:nvSpPr>
        <p:spPr>
          <a:xfrm>
            <a:off x="356514" y="419417"/>
            <a:ext cx="10686693" cy="1256665"/>
          </a:xfrm>
          <a:prstGeom prst="rect">
            <a:avLst/>
          </a:prstGeom>
        </p:spPr>
        <p:txBody>
          <a:bodyPr lIns="0" tIns="0" rIns="0" bIns="0" rtlCol="0" anchor="t">
            <a:spAutoFit/>
          </a:bodyPr>
          <a:lstStyle/>
          <a:p>
            <a:pPr marL="712483" lvl="1" indent="-356241" algn="ctr">
              <a:lnSpc>
                <a:spcPts val="3630"/>
              </a:lnSpc>
              <a:buFont typeface="Arial"/>
              <a:buChar char="•"/>
            </a:pPr>
            <a:r>
              <a:rPr lang="en-US" sz="3300">
                <a:solidFill>
                  <a:srgbClr val="FFFFFF"/>
                </a:solidFill>
                <a:latin typeface="Livvic"/>
              </a:rPr>
              <a:t>Push đỉnh S với trọng số 0 {0,s} vào hàng đợi ưu tiên Q</a:t>
            </a:r>
          </a:p>
          <a:p>
            <a:pPr algn="ctr">
              <a:lnSpc>
                <a:spcPts val="6160"/>
              </a:lnSpc>
              <a:spcBef>
                <a:spcPct val="0"/>
              </a:spcBef>
            </a:pPr>
            <a:endParaRPr lang="en-US" sz="3300">
              <a:solidFill>
                <a:srgbClr val="FFFFFF"/>
              </a:solidFill>
              <a:latin typeface="Livvic"/>
            </a:endParaRPr>
          </a:p>
        </p:txBody>
      </p:sp>
      <p:sp>
        <p:nvSpPr>
          <p:cNvPr id="5" name="TextBox 5"/>
          <p:cNvSpPr txBox="1"/>
          <p:nvPr/>
        </p:nvSpPr>
        <p:spPr>
          <a:xfrm>
            <a:off x="7914860" y="4282440"/>
            <a:ext cx="9981219" cy="5503545"/>
          </a:xfrm>
          <a:prstGeom prst="rect">
            <a:avLst/>
          </a:prstGeom>
        </p:spPr>
        <p:txBody>
          <a:bodyPr lIns="0" tIns="0" rIns="0" bIns="0" rtlCol="0" anchor="t">
            <a:spAutoFit/>
          </a:bodyPr>
          <a:lstStyle/>
          <a:p>
            <a:pPr algn="l">
              <a:lnSpc>
                <a:spcPts val="3630"/>
              </a:lnSpc>
            </a:pPr>
            <a:r>
              <a:rPr lang="en-US" sz="3300">
                <a:solidFill>
                  <a:srgbClr val="FFFFFF"/>
                </a:solidFill>
                <a:latin typeface="Livvic"/>
              </a:rPr>
              <a:t>Xét tất cả các đỉnh kề với đỉnh u:</a:t>
            </a:r>
          </a:p>
          <a:p>
            <a:pPr algn="l">
              <a:lnSpc>
                <a:spcPts val="3630"/>
              </a:lnSpc>
            </a:pPr>
            <a:endParaRPr lang="en-US" sz="3300">
              <a:solidFill>
                <a:srgbClr val="FFFFFF"/>
              </a:solidFill>
              <a:latin typeface="Livvic"/>
            </a:endParaRPr>
          </a:p>
          <a:p>
            <a:pPr marL="712470" lvl="1" indent="-356235" algn="l">
              <a:lnSpc>
                <a:spcPts val="4620"/>
              </a:lnSpc>
              <a:buFont typeface="Arial"/>
              <a:buChar char="•"/>
            </a:pPr>
            <a:r>
              <a:rPr lang="en-US" sz="3300">
                <a:solidFill>
                  <a:srgbClr val="FFFFFF"/>
                </a:solidFill>
                <a:latin typeface="Livvic"/>
              </a:rPr>
              <a:t>Đặt giá trị của v là đỉnh kề với U và giá trị của w là trọng số.</a:t>
            </a:r>
          </a:p>
          <a:p>
            <a:pPr marL="712470" lvl="1" indent="-356235" algn="l">
              <a:lnSpc>
                <a:spcPts val="4620"/>
              </a:lnSpc>
              <a:buFont typeface="Arial"/>
              <a:buChar char="•"/>
            </a:pPr>
            <a:r>
              <a:rPr lang="en-US" sz="3300">
                <a:solidFill>
                  <a:srgbClr val="FFFFFF"/>
                </a:solidFill>
                <a:latin typeface="Livvic"/>
              </a:rPr>
              <a:t>Tiến hành áp dụng công thức d[v]=min(d[V], d[u]+W. </a:t>
            </a:r>
          </a:p>
          <a:p>
            <a:pPr marL="712470" lvl="1" indent="-356235" algn="l">
              <a:lnSpc>
                <a:spcPts val="4620"/>
              </a:lnSpc>
              <a:buFont typeface="Arial"/>
              <a:buChar char="•"/>
            </a:pPr>
            <a:r>
              <a:rPr lang="en-US" sz="3300">
                <a:solidFill>
                  <a:srgbClr val="FFFFFF"/>
                </a:solidFill>
                <a:latin typeface="Livvic"/>
              </a:rPr>
              <a:t>Nếu d[v]&gt;d[u]+W thì cập nhật đường đi ngắn nhất từ nguồn đến V.</a:t>
            </a:r>
          </a:p>
          <a:p>
            <a:pPr marL="712470" lvl="1" indent="-356235" algn="l">
              <a:lnSpc>
                <a:spcPts val="4620"/>
              </a:lnSpc>
              <a:buFont typeface="Arial"/>
              <a:buChar char="•"/>
            </a:pPr>
            <a:r>
              <a:rPr lang="en-US" sz="3300">
                <a:solidFill>
                  <a:srgbClr val="FFFFFF"/>
                </a:solidFill>
                <a:latin typeface="Livvic"/>
              </a:rPr>
              <a:t>Push {d[v], V] vào Q;</a:t>
            </a:r>
          </a:p>
          <a:p>
            <a:pPr marL="712470" lvl="1" indent="-356235" algn="l">
              <a:lnSpc>
                <a:spcPts val="4620"/>
              </a:lnSpc>
              <a:buFont typeface="Arial"/>
              <a:buChar char="•"/>
            </a:pPr>
            <a:r>
              <a:rPr lang="en-US" sz="3300">
                <a:solidFill>
                  <a:srgbClr val="FFFFFF"/>
                </a:solidFill>
                <a:latin typeface="Livvic Bold"/>
              </a:rPr>
              <a:t>Lưu đỉnh cha của v là 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
        <p:cNvGrpSpPr/>
        <p:nvPr/>
      </p:nvGrpSpPr>
      <p:grpSpPr>
        <a:xfrm>
          <a:off x="0" y="0"/>
          <a:ext cx="0" cy="0"/>
          <a:chOff x="0" y="0"/>
          <a:chExt cx="0" cy="0"/>
        </a:xfrm>
      </p:grpSpPr>
      <p:sp>
        <p:nvSpPr>
          <p:cNvPr id="2" name="Freeform 2"/>
          <p:cNvSpPr/>
          <p:nvPr/>
        </p:nvSpPr>
        <p:spPr>
          <a:xfrm>
            <a:off x="1028700" y="1955937"/>
            <a:ext cx="7213171" cy="6375126"/>
          </a:xfrm>
          <a:custGeom>
            <a:avLst/>
            <a:gdLst/>
            <a:ahLst/>
            <a:cxnLst/>
            <a:rect l="l" t="t" r="r" b="b"/>
            <a:pathLst>
              <a:path w="7213171" h="6375126">
                <a:moveTo>
                  <a:pt x="0" y="0"/>
                </a:moveTo>
                <a:lnTo>
                  <a:pt x="7213171" y="0"/>
                </a:lnTo>
                <a:lnTo>
                  <a:pt x="7213171" y="6375126"/>
                </a:lnTo>
                <a:lnTo>
                  <a:pt x="0" y="6375126"/>
                </a:lnTo>
                <a:lnTo>
                  <a:pt x="0" y="0"/>
                </a:lnTo>
                <a:close/>
              </a:path>
            </a:pathLst>
          </a:custGeom>
          <a:blipFill>
            <a:blip r:embed="rId2"/>
            <a:stretch>
              <a:fillRect l="-12756" t="-13669" r="-11511" b="-14240"/>
            </a:stretch>
          </a:blipFill>
        </p:spPr>
        <p:txBody>
          <a:bodyPr/>
          <a:lstStyle/>
          <a:p>
            <a:endParaRPr lang="en-US"/>
          </a:p>
        </p:txBody>
      </p:sp>
      <p:sp>
        <p:nvSpPr>
          <p:cNvPr id="3" name="TextBox 3"/>
          <p:cNvSpPr txBox="1"/>
          <p:nvPr/>
        </p:nvSpPr>
        <p:spPr>
          <a:xfrm>
            <a:off x="8616441" y="569597"/>
            <a:ext cx="8642859" cy="8688703"/>
          </a:xfrm>
          <a:prstGeom prst="rect">
            <a:avLst/>
          </a:prstGeom>
        </p:spPr>
        <p:txBody>
          <a:bodyPr lIns="0" tIns="0" rIns="0" bIns="0" rtlCol="0" anchor="t">
            <a:spAutoFit/>
          </a:bodyPr>
          <a:lstStyle/>
          <a:p>
            <a:pPr marL="712483" lvl="1" indent="-356241" algn="l">
              <a:lnSpc>
                <a:spcPts val="4620"/>
              </a:lnSpc>
              <a:buFont typeface="Arial"/>
              <a:buChar char="•"/>
            </a:pPr>
            <a:r>
              <a:rPr lang="en-US" sz="3300">
                <a:solidFill>
                  <a:srgbClr val="FFFFFF"/>
                </a:solidFill>
                <a:latin typeface="Livvic"/>
              </a:rPr>
              <a:t>Xuất ra đường đi ngắn nhất từ nguồn đến t.</a:t>
            </a:r>
          </a:p>
          <a:p>
            <a:pPr marL="712483" lvl="1" indent="-356241" algn="l">
              <a:lnSpc>
                <a:spcPts val="4620"/>
              </a:lnSpc>
              <a:buFont typeface="Arial"/>
              <a:buChar char="•"/>
            </a:pPr>
            <a:r>
              <a:rPr lang="en-US" sz="3300">
                <a:solidFill>
                  <a:srgbClr val="FFFFFF"/>
                </a:solidFill>
                <a:latin typeface="Livvic"/>
              </a:rPr>
              <a:t>tạo một vector tên path với kiểu dữ liệu của các phần tử được lưu là int.</a:t>
            </a:r>
          </a:p>
          <a:p>
            <a:pPr algn="l">
              <a:lnSpc>
                <a:spcPts val="4620"/>
              </a:lnSpc>
            </a:pPr>
            <a:endParaRPr lang="en-US" sz="3300">
              <a:solidFill>
                <a:srgbClr val="FFFFFF"/>
              </a:solidFill>
              <a:latin typeface="Livvic"/>
            </a:endParaRPr>
          </a:p>
          <a:p>
            <a:pPr marL="712483" lvl="1" indent="-356241" algn="l">
              <a:lnSpc>
                <a:spcPts val="4620"/>
              </a:lnSpc>
              <a:buFont typeface="Arial"/>
              <a:buChar char="•"/>
            </a:pPr>
            <a:r>
              <a:rPr lang="en-US" sz="3300">
                <a:solidFill>
                  <a:srgbClr val="FFFFFF"/>
                </a:solidFill>
                <a:latin typeface="Livvic"/>
              </a:rPr>
              <a:t>while(1): Dòng này có ý nghĩa gì Ạ?</a:t>
            </a:r>
          </a:p>
          <a:p>
            <a:pPr algn="l">
              <a:lnSpc>
                <a:spcPts val="4620"/>
              </a:lnSpc>
            </a:pPr>
            <a:endParaRPr lang="en-US" sz="3300">
              <a:solidFill>
                <a:srgbClr val="FFFFFF"/>
              </a:solidFill>
              <a:latin typeface="Livvic"/>
            </a:endParaRPr>
          </a:p>
          <a:p>
            <a:pPr marL="712483" lvl="1" indent="-356241" algn="l">
              <a:lnSpc>
                <a:spcPts val="4620"/>
              </a:lnSpc>
              <a:buAutoNum type="arabicPeriod"/>
            </a:pPr>
            <a:r>
              <a:rPr lang="en-US" sz="3300">
                <a:solidFill>
                  <a:srgbClr val="FFFFFF"/>
                </a:solidFill>
                <a:latin typeface="Livvic"/>
              </a:rPr>
              <a:t> Push back giá trị của t vào vector path.</a:t>
            </a:r>
          </a:p>
          <a:p>
            <a:pPr algn="l">
              <a:lnSpc>
                <a:spcPts val="4620"/>
              </a:lnSpc>
            </a:pPr>
            <a:r>
              <a:rPr lang="en-US" sz="3300">
                <a:solidFill>
                  <a:srgbClr val="FFFFFF"/>
                </a:solidFill>
                <a:latin typeface="Livvic"/>
              </a:rPr>
              <a:t>    2. Nếu đỉnh đích t = đỉnh nguồn s thì kết thúc vòng lặp. Ngược lại, gán giá trị của đỉnh cha của t cho t.</a:t>
            </a:r>
          </a:p>
          <a:p>
            <a:pPr algn="l">
              <a:lnSpc>
                <a:spcPts val="4620"/>
              </a:lnSpc>
            </a:pPr>
            <a:endParaRPr lang="en-US" sz="3300">
              <a:solidFill>
                <a:srgbClr val="FFFFFF"/>
              </a:solidFill>
              <a:latin typeface="Livvic"/>
            </a:endParaRPr>
          </a:p>
          <a:p>
            <a:pPr marL="712483" lvl="1" indent="-356241" algn="l">
              <a:lnSpc>
                <a:spcPts val="4620"/>
              </a:lnSpc>
              <a:buFont typeface="Arial"/>
              <a:buChar char="•"/>
            </a:pPr>
            <a:r>
              <a:rPr lang="en-US" sz="3300">
                <a:solidFill>
                  <a:srgbClr val="FFFFFF"/>
                </a:solidFill>
                <a:latin typeface="Livvic"/>
              </a:rPr>
              <a:t>Tiến hành đảo ngược vector.</a:t>
            </a:r>
          </a:p>
          <a:p>
            <a:pPr marL="712483" lvl="1" indent="-356241" algn="l">
              <a:lnSpc>
                <a:spcPts val="4620"/>
              </a:lnSpc>
              <a:buFont typeface="Arial"/>
              <a:buChar char="•"/>
            </a:pPr>
            <a:r>
              <a:rPr lang="en-US" sz="3300">
                <a:solidFill>
                  <a:srgbClr val="FFFFFF"/>
                </a:solidFill>
                <a:latin typeface="Livvic"/>
              </a:rPr>
              <a:t>Xuất lộ trình đường đi ngắn nhất từ S đến 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808</TotalTime>
  <Words>6993</Words>
  <Application>Microsoft Office PowerPoint</Application>
  <PresentationFormat>Custom</PresentationFormat>
  <Paragraphs>2093</Paragraphs>
  <Slides>56</Slides>
  <Notes>0</Notes>
  <HiddenSlides>0</HiddenSlides>
  <MMClips>2</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thị - thuật toán tình đường đi nhỏ nhất,</dc:title>
  <cp:lastModifiedBy>Nguyễn Thế Luân</cp:lastModifiedBy>
  <cp:revision>6</cp:revision>
  <dcterms:created xsi:type="dcterms:W3CDTF">2006-08-16T00:00:00Z</dcterms:created>
  <dcterms:modified xsi:type="dcterms:W3CDTF">2024-06-06T03:41:01Z</dcterms:modified>
  <dc:identifier>DAGGB-LwM5A</dc:identifier>
</cp:coreProperties>
</file>